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8288000" cy="10287000"/>
  <p:notesSz cx="6858000" cy="9144000"/>
  <p:embeddedFontLst>
    <p:embeddedFont>
      <p:font typeface="Glacial Indifference" panose="020B0604020202020204" charset="0"/>
      <p:regular r:id="rId12"/>
    </p:embeddedFont>
    <p:embeddedFont>
      <p:font typeface="Glacial Indifference Bold" panose="020B0604020202020204" charset="0"/>
      <p:regular r:id="rId13"/>
    </p:embeddedFont>
    <p:embeddedFont>
      <p:font typeface="Glacial Indifference Italics" panose="020B0604020202020204" charset="0"/>
      <p:regular r:id="rId14"/>
    </p:embeddedFont>
    <p:embeddedFont>
      <p:font typeface="Handyman" panose="020B0604020202020204" charset="0"/>
      <p:regular r:id="rId15"/>
    </p:embeddedFont>
    <p:embeddedFont>
      <p:font typeface="Montserrat" panose="00000500000000000000" pitchFamily="2" charset="0"/>
      <p:regular r:id="rId16"/>
    </p:embeddedFont>
    <p:embeddedFont>
      <p:font typeface="Montserrat Bold" panose="020B0604020202020204" charset="0"/>
      <p:regular r:id="rId17"/>
    </p:embeddedFont>
    <p:embeddedFont>
      <p:font typeface="More Sugar" panose="020B0604020202020204" charset="0"/>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2" d="100"/>
          <a:sy n="52" d="100"/>
        </p:scale>
        <p:origin x="850"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sv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sv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mailto:benevolat@cabbc.org" TargetMode="External"/><Relationship Id="rId2" Type="http://schemas.openxmlformats.org/officeDocument/2006/relationships/hyperlink" Target="http://www.cabbc.org/" TargetMode="Externa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5.png"/><Relationship Id="rId4" Type="http://schemas.openxmlformats.org/officeDocument/2006/relationships/image" Target="../media/image3.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206629">
            <a:off x="6138660" y="4705594"/>
            <a:ext cx="5552171" cy="1408684"/>
            <a:chOff x="0" y="0"/>
            <a:chExt cx="1601781" cy="406400"/>
          </a:xfrm>
        </p:grpSpPr>
        <p:sp>
          <p:nvSpPr>
            <p:cNvPr id="3" name="Freeform 3"/>
            <p:cNvSpPr/>
            <p:nvPr/>
          </p:nvSpPr>
          <p:spPr>
            <a:xfrm>
              <a:off x="0" y="0"/>
              <a:ext cx="1601781" cy="406400"/>
            </a:xfrm>
            <a:custGeom>
              <a:avLst/>
              <a:gdLst/>
              <a:ahLst/>
              <a:cxnLst/>
              <a:rect l="l" t="t" r="r" b="b"/>
              <a:pathLst>
                <a:path w="1601781" h="406400">
                  <a:moveTo>
                    <a:pt x="1398581" y="0"/>
                  </a:moveTo>
                  <a:cubicBezTo>
                    <a:pt x="1510805" y="0"/>
                    <a:pt x="1601781" y="90976"/>
                    <a:pt x="1601781" y="203200"/>
                  </a:cubicBezTo>
                  <a:cubicBezTo>
                    <a:pt x="1601781" y="315424"/>
                    <a:pt x="1510805" y="406400"/>
                    <a:pt x="1398581" y="406400"/>
                  </a:cubicBezTo>
                  <a:lnTo>
                    <a:pt x="203200" y="406400"/>
                  </a:lnTo>
                  <a:cubicBezTo>
                    <a:pt x="90976" y="406400"/>
                    <a:pt x="0" y="315424"/>
                    <a:pt x="0" y="203200"/>
                  </a:cubicBezTo>
                  <a:cubicBezTo>
                    <a:pt x="0" y="90976"/>
                    <a:pt x="90976" y="0"/>
                    <a:pt x="203200" y="0"/>
                  </a:cubicBezTo>
                  <a:close/>
                </a:path>
              </a:pathLst>
            </a:custGeom>
            <a:solidFill>
              <a:srgbClr val="FFEBCF"/>
            </a:solidFill>
          </p:spPr>
          <p:txBody>
            <a:bodyPr/>
            <a:lstStyle/>
            <a:p>
              <a:endParaRPr lang="en-CA"/>
            </a:p>
          </p:txBody>
        </p:sp>
        <p:sp>
          <p:nvSpPr>
            <p:cNvPr id="4" name="TextBox 4"/>
            <p:cNvSpPr txBox="1"/>
            <p:nvPr/>
          </p:nvSpPr>
          <p:spPr>
            <a:xfrm>
              <a:off x="0" y="-38100"/>
              <a:ext cx="1601781" cy="444500"/>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4435349" y="5145587"/>
            <a:ext cx="11374957" cy="4499879"/>
            <a:chOff x="0" y="0"/>
            <a:chExt cx="1540969" cy="609600"/>
          </a:xfrm>
        </p:grpSpPr>
        <p:sp>
          <p:nvSpPr>
            <p:cNvPr id="6" name="Freeform 6"/>
            <p:cNvSpPr/>
            <p:nvPr/>
          </p:nvSpPr>
          <p:spPr>
            <a:xfrm>
              <a:off x="0" y="0"/>
              <a:ext cx="1540969" cy="609600"/>
            </a:xfrm>
            <a:custGeom>
              <a:avLst/>
              <a:gdLst/>
              <a:ahLst/>
              <a:cxnLst/>
              <a:rect l="l" t="t" r="r" b="b"/>
              <a:pathLst>
                <a:path w="1540969" h="609600">
                  <a:moveTo>
                    <a:pt x="203200" y="609600"/>
                  </a:moveTo>
                  <a:lnTo>
                    <a:pt x="1337769" y="609600"/>
                  </a:lnTo>
                  <a:lnTo>
                    <a:pt x="1540969" y="0"/>
                  </a:lnTo>
                  <a:lnTo>
                    <a:pt x="0" y="0"/>
                  </a:lnTo>
                  <a:lnTo>
                    <a:pt x="203200" y="609600"/>
                  </a:lnTo>
                  <a:close/>
                </a:path>
              </a:pathLst>
            </a:custGeom>
            <a:solidFill>
              <a:srgbClr val="FFFCF7"/>
            </a:solidFill>
          </p:spPr>
          <p:txBody>
            <a:bodyPr/>
            <a:lstStyle/>
            <a:p>
              <a:endParaRPr lang="en-CA"/>
            </a:p>
          </p:txBody>
        </p:sp>
        <p:sp>
          <p:nvSpPr>
            <p:cNvPr id="7" name="TextBox 7"/>
            <p:cNvSpPr txBox="1"/>
            <p:nvPr/>
          </p:nvSpPr>
          <p:spPr>
            <a:xfrm>
              <a:off x="127000" y="-38100"/>
              <a:ext cx="1286969" cy="647700"/>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p:cNvGrpSpPr/>
          <p:nvPr/>
        </p:nvGrpSpPr>
        <p:grpSpPr>
          <a:xfrm>
            <a:off x="-4688000" y="7831057"/>
            <a:ext cx="7215673" cy="2854486"/>
            <a:chOff x="0" y="0"/>
            <a:chExt cx="1540969" cy="609600"/>
          </a:xfrm>
        </p:grpSpPr>
        <p:sp>
          <p:nvSpPr>
            <p:cNvPr id="9" name="Freeform 9"/>
            <p:cNvSpPr/>
            <p:nvPr/>
          </p:nvSpPr>
          <p:spPr>
            <a:xfrm>
              <a:off x="0" y="0"/>
              <a:ext cx="1540969" cy="609600"/>
            </a:xfrm>
            <a:custGeom>
              <a:avLst/>
              <a:gdLst/>
              <a:ahLst/>
              <a:cxnLst/>
              <a:rect l="l" t="t" r="r" b="b"/>
              <a:pathLst>
                <a:path w="1540969" h="609600">
                  <a:moveTo>
                    <a:pt x="203200" y="609600"/>
                  </a:moveTo>
                  <a:lnTo>
                    <a:pt x="1337769" y="609600"/>
                  </a:lnTo>
                  <a:lnTo>
                    <a:pt x="1540969" y="0"/>
                  </a:lnTo>
                  <a:lnTo>
                    <a:pt x="0" y="0"/>
                  </a:lnTo>
                  <a:lnTo>
                    <a:pt x="203200" y="609600"/>
                  </a:lnTo>
                  <a:close/>
                </a:path>
              </a:pathLst>
            </a:custGeom>
            <a:solidFill>
              <a:srgbClr val="EDFDFA"/>
            </a:solidFill>
          </p:spPr>
          <p:txBody>
            <a:bodyPr/>
            <a:lstStyle/>
            <a:p>
              <a:endParaRPr lang="en-CA"/>
            </a:p>
          </p:txBody>
        </p:sp>
        <p:sp>
          <p:nvSpPr>
            <p:cNvPr id="10" name="TextBox 10"/>
            <p:cNvSpPr txBox="1"/>
            <p:nvPr/>
          </p:nvSpPr>
          <p:spPr>
            <a:xfrm>
              <a:off x="127000" y="-38100"/>
              <a:ext cx="1286969" cy="647700"/>
            </a:xfrm>
            <a:prstGeom prst="rect">
              <a:avLst/>
            </a:prstGeom>
          </p:spPr>
          <p:txBody>
            <a:bodyPr lIns="50800" tIns="50800" rIns="50800" bIns="50800" rtlCol="0" anchor="ctr"/>
            <a:lstStyle/>
            <a:p>
              <a:pPr algn="ctr">
                <a:lnSpc>
                  <a:spcPts val="2659"/>
                </a:lnSpc>
                <a:spcBef>
                  <a:spcPct val="0"/>
                </a:spcBef>
              </a:pPr>
              <a:endParaRPr/>
            </a:p>
          </p:txBody>
        </p:sp>
      </p:grpSp>
      <p:grpSp>
        <p:nvGrpSpPr>
          <p:cNvPr id="11" name="Group 11"/>
          <p:cNvGrpSpPr/>
          <p:nvPr/>
        </p:nvGrpSpPr>
        <p:grpSpPr>
          <a:xfrm>
            <a:off x="8479512" y="7395527"/>
            <a:ext cx="11374957" cy="4499879"/>
            <a:chOff x="0" y="0"/>
            <a:chExt cx="1540969" cy="609600"/>
          </a:xfrm>
        </p:grpSpPr>
        <p:sp>
          <p:nvSpPr>
            <p:cNvPr id="12" name="Freeform 12"/>
            <p:cNvSpPr/>
            <p:nvPr/>
          </p:nvSpPr>
          <p:spPr>
            <a:xfrm>
              <a:off x="0" y="0"/>
              <a:ext cx="1540969" cy="609600"/>
            </a:xfrm>
            <a:custGeom>
              <a:avLst/>
              <a:gdLst/>
              <a:ahLst/>
              <a:cxnLst/>
              <a:rect l="l" t="t" r="r" b="b"/>
              <a:pathLst>
                <a:path w="1540969" h="609600">
                  <a:moveTo>
                    <a:pt x="203200" y="609600"/>
                  </a:moveTo>
                  <a:lnTo>
                    <a:pt x="1337769" y="609600"/>
                  </a:lnTo>
                  <a:lnTo>
                    <a:pt x="1540969" y="0"/>
                  </a:lnTo>
                  <a:lnTo>
                    <a:pt x="0" y="0"/>
                  </a:lnTo>
                  <a:lnTo>
                    <a:pt x="203200" y="609600"/>
                  </a:lnTo>
                  <a:close/>
                </a:path>
              </a:pathLst>
            </a:custGeom>
            <a:solidFill>
              <a:srgbClr val="EDFDFA"/>
            </a:solidFill>
          </p:spPr>
          <p:txBody>
            <a:bodyPr/>
            <a:lstStyle/>
            <a:p>
              <a:endParaRPr lang="en-CA"/>
            </a:p>
          </p:txBody>
        </p:sp>
        <p:sp>
          <p:nvSpPr>
            <p:cNvPr id="13" name="TextBox 13"/>
            <p:cNvSpPr txBox="1"/>
            <p:nvPr/>
          </p:nvSpPr>
          <p:spPr>
            <a:xfrm>
              <a:off x="127000" y="-38100"/>
              <a:ext cx="1286969" cy="647700"/>
            </a:xfrm>
            <a:prstGeom prst="rect">
              <a:avLst/>
            </a:prstGeom>
          </p:spPr>
          <p:txBody>
            <a:bodyPr lIns="50800" tIns="50800" rIns="50800" bIns="50800" rtlCol="0" anchor="ctr"/>
            <a:lstStyle/>
            <a:p>
              <a:pPr algn="ctr">
                <a:lnSpc>
                  <a:spcPts val="2659"/>
                </a:lnSpc>
                <a:spcBef>
                  <a:spcPct val="0"/>
                </a:spcBef>
              </a:pPr>
              <a:endParaRPr/>
            </a:p>
          </p:txBody>
        </p:sp>
      </p:grpSp>
      <p:sp>
        <p:nvSpPr>
          <p:cNvPr id="14" name="Freeform 14"/>
          <p:cNvSpPr/>
          <p:nvPr/>
        </p:nvSpPr>
        <p:spPr>
          <a:xfrm>
            <a:off x="6348682" y="5728293"/>
            <a:ext cx="4928833" cy="4355296"/>
          </a:xfrm>
          <a:custGeom>
            <a:avLst/>
            <a:gdLst/>
            <a:ahLst/>
            <a:cxnLst/>
            <a:rect l="l" t="t" r="r" b="b"/>
            <a:pathLst>
              <a:path w="4928833" h="4355296">
                <a:moveTo>
                  <a:pt x="0" y="0"/>
                </a:moveTo>
                <a:lnTo>
                  <a:pt x="4928833" y="0"/>
                </a:lnTo>
                <a:lnTo>
                  <a:pt x="4928833" y="4355296"/>
                </a:lnTo>
                <a:lnTo>
                  <a:pt x="0" y="435529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CA"/>
          </a:p>
        </p:txBody>
      </p:sp>
      <p:sp>
        <p:nvSpPr>
          <p:cNvPr id="15" name="Freeform 15"/>
          <p:cNvSpPr/>
          <p:nvPr/>
        </p:nvSpPr>
        <p:spPr>
          <a:xfrm>
            <a:off x="290715" y="4985733"/>
            <a:ext cx="4473917" cy="3912644"/>
          </a:xfrm>
          <a:custGeom>
            <a:avLst/>
            <a:gdLst/>
            <a:ahLst/>
            <a:cxnLst/>
            <a:rect l="l" t="t" r="r" b="b"/>
            <a:pathLst>
              <a:path w="4473917" h="3912644">
                <a:moveTo>
                  <a:pt x="0" y="0"/>
                </a:moveTo>
                <a:lnTo>
                  <a:pt x="4473917" y="0"/>
                </a:lnTo>
                <a:lnTo>
                  <a:pt x="4473917" y="3912644"/>
                </a:lnTo>
                <a:lnTo>
                  <a:pt x="0" y="391264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CA"/>
          </a:p>
        </p:txBody>
      </p:sp>
      <p:sp>
        <p:nvSpPr>
          <p:cNvPr id="16" name="Freeform 16"/>
          <p:cNvSpPr/>
          <p:nvPr/>
        </p:nvSpPr>
        <p:spPr>
          <a:xfrm>
            <a:off x="13167025" y="5193907"/>
            <a:ext cx="4621247" cy="4100306"/>
          </a:xfrm>
          <a:custGeom>
            <a:avLst/>
            <a:gdLst/>
            <a:ahLst/>
            <a:cxnLst/>
            <a:rect l="l" t="t" r="r" b="b"/>
            <a:pathLst>
              <a:path w="4621247" h="4100306">
                <a:moveTo>
                  <a:pt x="0" y="0"/>
                </a:moveTo>
                <a:lnTo>
                  <a:pt x="4621247" y="0"/>
                </a:lnTo>
                <a:lnTo>
                  <a:pt x="4621247" y="4100307"/>
                </a:lnTo>
                <a:lnTo>
                  <a:pt x="0" y="410030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CA"/>
          </a:p>
        </p:txBody>
      </p:sp>
      <p:grpSp>
        <p:nvGrpSpPr>
          <p:cNvPr id="17" name="Group 17"/>
          <p:cNvGrpSpPr/>
          <p:nvPr/>
        </p:nvGrpSpPr>
        <p:grpSpPr>
          <a:xfrm rot="219768">
            <a:off x="4565174" y="1724583"/>
            <a:ext cx="9157652" cy="1408684"/>
            <a:chOff x="0" y="0"/>
            <a:chExt cx="2641949" cy="406400"/>
          </a:xfrm>
        </p:grpSpPr>
        <p:sp>
          <p:nvSpPr>
            <p:cNvPr id="18" name="Freeform 18"/>
            <p:cNvSpPr/>
            <p:nvPr/>
          </p:nvSpPr>
          <p:spPr>
            <a:xfrm>
              <a:off x="0" y="0"/>
              <a:ext cx="2641949" cy="406400"/>
            </a:xfrm>
            <a:custGeom>
              <a:avLst/>
              <a:gdLst/>
              <a:ahLst/>
              <a:cxnLst/>
              <a:rect l="l" t="t" r="r" b="b"/>
              <a:pathLst>
                <a:path w="2641949" h="406400">
                  <a:moveTo>
                    <a:pt x="2438749" y="0"/>
                  </a:moveTo>
                  <a:cubicBezTo>
                    <a:pt x="2550973" y="0"/>
                    <a:pt x="2641949" y="90976"/>
                    <a:pt x="2641949" y="203200"/>
                  </a:cubicBezTo>
                  <a:cubicBezTo>
                    <a:pt x="2641949" y="315424"/>
                    <a:pt x="2550973" y="406400"/>
                    <a:pt x="2438749" y="406400"/>
                  </a:cubicBezTo>
                  <a:lnTo>
                    <a:pt x="203200" y="406400"/>
                  </a:lnTo>
                  <a:cubicBezTo>
                    <a:pt x="90976" y="406400"/>
                    <a:pt x="0" y="315424"/>
                    <a:pt x="0" y="203200"/>
                  </a:cubicBezTo>
                  <a:cubicBezTo>
                    <a:pt x="0" y="90976"/>
                    <a:pt x="90976" y="0"/>
                    <a:pt x="203200" y="0"/>
                  </a:cubicBezTo>
                  <a:close/>
                </a:path>
              </a:pathLst>
            </a:custGeom>
            <a:solidFill>
              <a:srgbClr val="FFEBCF"/>
            </a:solidFill>
          </p:spPr>
          <p:txBody>
            <a:bodyPr/>
            <a:lstStyle/>
            <a:p>
              <a:endParaRPr lang="en-CA"/>
            </a:p>
          </p:txBody>
        </p:sp>
        <p:sp>
          <p:nvSpPr>
            <p:cNvPr id="19" name="TextBox 19"/>
            <p:cNvSpPr txBox="1"/>
            <p:nvPr/>
          </p:nvSpPr>
          <p:spPr>
            <a:xfrm>
              <a:off x="0" y="-38100"/>
              <a:ext cx="2641949" cy="444500"/>
            </a:xfrm>
            <a:prstGeom prst="rect">
              <a:avLst/>
            </a:prstGeom>
          </p:spPr>
          <p:txBody>
            <a:bodyPr lIns="50800" tIns="50800" rIns="50800" bIns="50800" rtlCol="0" anchor="ctr"/>
            <a:lstStyle/>
            <a:p>
              <a:pPr algn="ctr">
                <a:lnSpc>
                  <a:spcPts val="2659"/>
                </a:lnSpc>
                <a:spcBef>
                  <a:spcPct val="0"/>
                </a:spcBef>
              </a:pPr>
              <a:endParaRPr/>
            </a:p>
          </p:txBody>
        </p:sp>
      </p:grpSp>
      <p:grpSp>
        <p:nvGrpSpPr>
          <p:cNvPr id="20" name="Group 20"/>
          <p:cNvGrpSpPr/>
          <p:nvPr/>
        </p:nvGrpSpPr>
        <p:grpSpPr>
          <a:xfrm rot="-206629">
            <a:off x="6387147" y="3133267"/>
            <a:ext cx="5552171" cy="1408684"/>
            <a:chOff x="0" y="0"/>
            <a:chExt cx="1601781" cy="406400"/>
          </a:xfrm>
        </p:grpSpPr>
        <p:sp>
          <p:nvSpPr>
            <p:cNvPr id="21" name="Freeform 21"/>
            <p:cNvSpPr/>
            <p:nvPr/>
          </p:nvSpPr>
          <p:spPr>
            <a:xfrm>
              <a:off x="0" y="0"/>
              <a:ext cx="1601781" cy="406400"/>
            </a:xfrm>
            <a:custGeom>
              <a:avLst/>
              <a:gdLst/>
              <a:ahLst/>
              <a:cxnLst/>
              <a:rect l="l" t="t" r="r" b="b"/>
              <a:pathLst>
                <a:path w="1601781" h="406400">
                  <a:moveTo>
                    <a:pt x="1398581" y="0"/>
                  </a:moveTo>
                  <a:cubicBezTo>
                    <a:pt x="1510805" y="0"/>
                    <a:pt x="1601781" y="90976"/>
                    <a:pt x="1601781" y="203200"/>
                  </a:cubicBezTo>
                  <a:cubicBezTo>
                    <a:pt x="1601781" y="315424"/>
                    <a:pt x="1510805" y="406400"/>
                    <a:pt x="1398581" y="406400"/>
                  </a:cubicBezTo>
                  <a:lnTo>
                    <a:pt x="203200" y="406400"/>
                  </a:lnTo>
                  <a:cubicBezTo>
                    <a:pt x="90976" y="406400"/>
                    <a:pt x="0" y="315424"/>
                    <a:pt x="0" y="203200"/>
                  </a:cubicBezTo>
                  <a:cubicBezTo>
                    <a:pt x="0" y="90976"/>
                    <a:pt x="90976" y="0"/>
                    <a:pt x="203200" y="0"/>
                  </a:cubicBezTo>
                  <a:close/>
                </a:path>
              </a:pathLst>
            </a:custGeom>
            <a:solidFill>
              <a:srgbClr val="FFEBCF"/>
            </a:solidFill>
          </p:spPr>
          <p:txBody>
            <a:bodyPr/>
            <a:lstStyle/>
            <a:p>
              <a:endParaRPr lang="en-CA"/>
            </a:p>
          </p:txBody>
        </p:sp>
        <p:sp>
          <p:nvSpPr>
            <p:cNvPr id="22" name="TextBox 22"/>
            <p:cNvSpPr txBox="1"/>
            <p:nvPr/>
          </p:nvSpPr>
          <p:spPr>
            <a:xfrm>
              <a:off x="0" y="-38100"/>
              <a:ext cx="1601781" cy="444500"/>
            </a:xfrm>
            <a:prstGeom prst="rect">
              <a:avLst/>
            </a:prstGeom>
          </p:spPr>
          <p:txBody>
            <a:bodyPr lIns="50800" tIns="50800" rIns="50800" bIns="50800" rtlCol="0" anchor="ctr"/>
            <a:lstStyle/>
            <a:p>
              <a:pPr algn="ctr">
                <a:lnSpc>
                  <a:spcPts val="2659"/>
                </a:lnSpc>
                <a:spcBef>
                  <a:spcPct val="0"/>
                </a:spcBef>
              </a:pPr>
              <a:endParaRPr/>
            </a:p>
          </p:txBody>
        </p:sp>
      </p:grpSp>
      <p:grpSp>
        <p:nvGrpSpPr>
          <p:cNvPr id="23" name="Group 23"/>
          <p:cNvGrpSpPr/>
          <p:nvPr/>
        </p:nvGrpSpPr>
        <p:grpSpPr>
          <a:xfrm>
            <a:off x="-2813459" y="-247768"/>
            <a:ext cx="7215673" cy="2854486"/>
            <a:chOff x="0" y="0"/>
            <a:chExt cx="1540969" cy="609600"/>
          </a:xfrm>
        </p:grpSpPr>
        <p:sp>
          <p:nvSpPr>
            <p:cNvPr id="24" name="Freeform 24"/>
            <p:cNvSpPr/>
            <p:nvPr/>
          </p:nvSpPr>
          <p:spPr>
            <a:xfrm>
              <a:off x="0" y="0"/>
              <a:ext cx="1540969" cy="609600"/>
            </a:xfrm>
            <a:custGeom>
              <a:avLst/>
              <a:gdLst/>
              <a:ahLst/>
              <a:cxnLst/>
              <a:rect l="l" t="t" r="r" b="b"/>
              <a:pathLst>
                <a:path w="1540969" h="609600">
                  <a:moveTo>
                    <a:pt x="203200" y="609600"/>
                  </a:moveTo>
                  <a:lnTo>
                    <a:pt x="1337769" y="609600"/>
                  </a:lnTo>
                  <a:lnTo>
                    <a:pt x="1540969" y="0"/>
                  </a:lnTo>
                  <a:lnTo>
                    <a:pt x="0" y="0"/>
                  </a:lnTo>
                  <a:lnTo>
                    <a:pt x="203200" y="609600"/>
                  </a:lnTo>
                  <a:close/>
                </a:path>
              </a:pathLst>
            </a:custGeom>
            <a:solidFill>
              <a:srgbClr val="EDFDFA"/>
            </a:solidFill>
          </p:spPr>
          <p:txBody>
            <a:bodyPr/>
            <a:lstStyle/>
            <a:p>
              <a:endParaRPr lang="en-CA"/>
            </a:p>
          </p:txBody>
        </p:sp>
        <p:sp>
          <p:nvSpPr>
            <p:cNvPr id="25" name="TextBox 25"/>
            <p:cNvSpPr txBox="1"/>
            <p:nvPr/>
          </p:nvSpPr>
          <p:spPr>
            <a:xfrm>
              <a:off x="127000" y="-38100"/>
              <a:ext cx="1286969" cy="647700"/>
            </a:xfrm>
            <a:prstGeom prst="rect">
              <a:avLst/>
            </a:prstGeom>
          </p:spPr>
          <p:txBody>
            <a:bodyPr lIns="50800" tIns="50800" rIns="50800" bIns="50800" rtlCol="0" anchor="ctr"/>
            <a:lstStyle/>
            <a:p>
              <a:pPr algn="ctr">
                <a:lnSpc>
                  <a:spcPts val="2659"/>
                </a:lnSpc>
                <a:spcBef>
                  <a:spcPct val="0"/>
                </a:spcBef>
              </a:pPr>
              <a:endParaRPr/>
            </a:p>
          </p:txBody>
        </p:sp>
      </p:grpSp>
      <p:sp>
        <p:nvSpPr>
          <p:cNvPr id="26" name="Freeform 26"/>
          <p:cNvSpPr/>
          <p:nvPr/>
        </p:nvSpPr>
        <p:spPr>
          <a:xfrm>
            <a:off x="13590598" y="9398858"/>
            <a:ext cx="4697402" cy="975174"/>
          </a:xfrm>
          <a:custGeom>
            <a:avLst/>
            <a:gdLst/>
            <a:ahLst/>
            <a:cxnLst/>
            <a:rect l="l" t="t" r="r" b="b"/>
            <a:pathLst>
              <a:path w="4697402" h="975174">
                <a:moveTo>
                  <a:pt x="0" y="0"/>
                </a:moveTo>
                <a:lnTo>
                  <a:pt x="4697402" y="0"/>
                </a:lnTo>
                <a:lnTo>
                  <a:pt x="4697402" y="975174"/>
                </a:lnTo>
                <a:lnTo>
                  <a:pt x="0" y="975174"/>
                </a:lnTo>
                <a:lnTo>
                  <a:pt x="0" y="0"/>
                </a:lnTo>
                <a:close/>
              </a:path>
            </a:pathLst>
          </a:custGeom>
          <a:blipFill>
            <a:blip r:embed="rId5"/>
            <a:stretch>
              <a:fillRect l="-5134" t="-201950" b="-204482"/>
            </a:stretch>
          </a:blipFill>
        </p:spPr>
        <p:txBody>
          <a:bodyPr/>
          <a:lstStyle/>
          <a:p>
            <a:endParaRPr lang="en-CA"/>
          </a:p>
        </p:txBody>
      </p:sp>
      <p:sp>
        <p:nvSpPr>
          <p:cNvPr id="27" name="Freeform 27"/>
          <p:cNvSpPr/>
          <p:nvPr/>
        </p:nvSpPr>
        <p:spPr>
          <a:xfrm>
            <a:off x="0" y="9294214"/>
            <a:ext cx="3323834" cy="992786"/>
          </a:xfrm>
          <a:custGeom>
            <a:avLst/>
            <a:gdLst/>
            <a:ahLst/>
            <a:cxnLst/>
            <a:rect l="l" t="t" r="r" b="b"/>
            <a:pathLst>
              <a:path w="3323834" h="992786">
                <a:moveTo>
                  <a:pt x="0" y="0"/>
                </a:moveTo>
                <a:lnTo>
                  <a:pt x="3323834" y="0"/>
                </a:lnTo>
                <a:lnTo>
                  <a:pt x="3323834" y="992786"/>
                </a:lnTo>
                <a:lnTo>
                  <a:pt x="0" y="992786"/>
                </a:lnTo>
                <a:lnTo>
                  <a:pt x="0" y="0"/>
                </a:lnTo>
                <a:close/>
              </a:path>
            </a:pathLst>
          </a:custGeom>
          <a:blipFill>
            <a:blip r:embed="rId6"/>
            <a:stretch>
              <a:fillRect/>
            </a:stretch>
          </a:blipFill>
        </p:spPr>
        <p:txBody>
          <a:bodyPr/>
          <a:lstStyle/>
          <a:p>
            <a:endParaRPr lang="en-CA"/>
          </a:p>
        </p:txBody>
      </p:sp>
      <p:sp>
        <p:nvSpPr>
          <p:cNvPr id="28" name="TextBox 28"/>
          <p:cNvSpPr txBox="1"/>
          <p:nvPr/>
        </p:nvSpPr>
        <p:spPr>
          <a:xfrm>
            <a:off x="5334896" y="1771726"/>
            <a:ext cx="8423573" cy="3994404"/>
          </a:xfrm>
          <a:prstGeom prst="rect">
            <a:avLst/>
          </a:prstGeom>
        </p:spPr>
        <p:txBody>
          <a:bodyPr lIns="0" tIns="0" rIns="0" bIns="0" rtlCol="0" anchor="t">
            <a:spAutoFit/>
          </a:bodyPr>
          <a:lstStyle/>
          <a:p>
            <a:pPr algn="ctr">
              <a:lnSpc>
                <a:spcPts val="10488"/>
              </a:lnSpc>
            </a:pPr>
            <a:r>
              <a:rPr lang="en-US" sz="9200">
                <a:solidFill>
                  <a:srgbClr val="43270F"/>
                </a:solidFill>
                <a:latin typeface="More Sugar"/>
                <a:ea typeface="More Sugar"/>
                <a:cs typeface="More Sugar"/>
                <a:sym typeface="More Sugar"/>
              </a:rPr>
              <a:t>Un Noyau d’Engagement Social </a:t>
            </a:r>
          </a:p>
        </p:txBody>
      </p:sp>
      <p:sp>
        <p:nvSpPr>
          <p:cNvPr id="29" name="TextBox 29"/>
          <p:cNvSpPr txBox="1"/>
          <p:nvPr/>
        </p:nvSpPr>
        <p:spPr>
          <a:xfrm>
            <a:off x="5167025" y="228547"/>
            <a:ext cx="8423573" cy="1346454"/>
          </a:xfrm>
          <a:prstGeom prst="rect">
            <a:avLst/>
          </a:prstGeom>
        </p:spPr>
        <p:txBody>
          <a:bodyPr lIns="0" tIns="0" rIns="0" bIns="0" rtlCol="0" anchor="t">
            <a:spAutoFit/>
          </a:bodyPr>
          <a:lstStyle/>
          <a:p>
            <a:pPr marL="0" lvl="0" indent="0" algn="ctr">
              <a:lnSpc>
                <a:spcPts val="10488"/>
              </a:lnSpc>
              <a:spcBef>
                <a:spcPct val="0"/>
              </a:spcBef>
            </a:pPr>
            <a:r>
              <a:rPr lang="en-US" sz="9200" u="none" strike="noStrike">
                <a:solidFill>
                  <a:srgbClr val="82AFA6"/>
                </a:solidFill>
                <a:latin typeface="More Sugar"/>
                <a:ea typeface="More Sugar"/>
                <a:cs typeface="More Sugar"/>
                <a:sym typeface="More Sugar"/>
              </a:rPr>
              <a:t>BdeBénévole ? </a:t>
            </a:r>
          </a:p>
        </p:txBody>
      </p:sp>
      <p:sp>
        <p:nvSpPr>
          <p:cNvPr id="30" name="TextBox 30"/>
          <p:cNvSpPr txBox="1"/>
          <p:nvPr/>
        </p:nvSpPr>
        <p:spPr>
          <a:xfrm>
            <a:off x="653133" y="689049"/>
            <a:ext cx="3749081" cy="339725"/>
          </a:xfrm>
          <a:prstGeom prst="rect">
            <a:avLst/>
          </a:prstGeom>
        </p:spPr>
        <p:txBody>
          <a:bodyPr lIns="0" tIns="0" rIns="0" bIns="0" rtlCol="0" anchor="t">
            <a:spAutoFit/>
          </a:bodyPr>
          <a:lstStyle/>
          <a:p>
            <a:pPr algn="l">
              <a:lnSpc>
                <a:spcPts val="2800"/>
              </a:lnSpc>
            </a:pPr>
            <a:r>
              <a:rPr lang="en-US" sz="2000">
                <a:solidFill>
                  <a:srgbClr val="43270F"/>
                </a:solidFill>
                <a:latin typeface="Montserrat"/>
                <a:ea typeface="Montserrat"/>
                <a:cs typeface="Montserrat"/>
                <a:sym typeface="Montserrat"/>
              </a:rPr>
              <a:t>Présenté par : </a:t>
            </a:r>
          </a:p>
        </p:txBody>
      </p:sp>
      <p:sp>
        <p:nvSpPr>
          <p:cNvPr id="31" name="TextBox 31"/>
          <p:cNvSpPr txBox="1"/>
          <p:nvPr/>
        </p:nvSpPr>
        <p:spPr>
          <a:xfrm>
            <a:off x="653133" y="1535225"/>
            <a:ext cx="3018627" cy="339725"/>
          </a:xfrm>
          <a:prstGeom prst="rect">
            <a:avLst/>
          </a:prstGeom>
        </p:spPr>
        <p:txBody>
          <a:bodyPr lIns="0" tIns="0" rIns="0" bIns="0" rtlCol="0" anchor="t">
            <a:spAutoFit/>
          </a:bodyPr>
          <a:lstStyle/>
          <a:p>
            <a:pPr algn="l">
              <a:lnSpc>
                <a:spcPts val="2800"/>
              </a:lnSpc>
            </a:pPr>
            <a:r>
              <a:rPr lang="en-US" sz="2000">
                <a:solidFill>
                  <a:srgbClr val="43270F"/>
                </a:solidFill>
                <a:latin typeface="Montserrat"/>
                <a:ea typeface="Montserrat"/>
                <a:cs typeface="Montserrat"/>
                <a:sym typeface="Montserrat"/>
              </a:rPr>
              <a:t>Organisme: </a:t>
            </a:r>
          </a:p>
        </p:txBody>
      </p:sp>
      <p:sp>
        <p:nvSpPr>
          <p:cNvPr id="32" name="TextBox 32"/>
          <p:cNvSpPr txBox="1"/>
          <p:nvPr/>
        </p:nvSpPr>
        <p:spPr>
          <a:xfrm>
            <a:off x="653133" y="990600"/>
            <a:ext cx="3749081" cy="339725"/>
          </a:xfrm>
          <a:prstGeom prst="rect">
            <a:avLst/>
          </a:prstGeom>
        </p:spPr>
        <p:txBody>
          <a:bodyPr lIns="0" tIns="0" rIns="0" bIns="0" rtlCol="0" anchor="t">
            <a:spAutoFit/>
          </a:bodyPr>
          <a:lstStyle/>
          <a:p>
            <a:pPr algn="l">
              <a:lnSpc>
                <a:spcPts val="2800"/>
              </a:lnSpc>
            </a:pPr>
            <a:r>
              <a:rPr lang="en-US" sz="2000" b="1">
                <a:solidFill>
                  <a:srgbClr val="43270F"/>
                </a:solidFill>
                <a:latin typeface="Montserrat Bold"/>
                <a:ea typeface="Montserrat Bold"/>
                <a:cs typeface="Montserrat Bold"/>
                <a:sym typeface="Montserrat Bold"/>
              </a:rPr>
              <a:t>Dihia Braik</a:t>
            </a:r>
          </a:p>
        </p:txBody>
      </p:sp>
      <p:sp>
        <p:nvSpPr>
          <p:cNvPr id="33" name="TextBox 33"/>
          <p:cNvSpPr txBox="1"/>
          <p:nvPr/>
        </p:nvSpPr>
        <p:spPr>
          <a:xfrm>
            <a:off x="653133" y="1836776"/>
            <a:ext cx="3018627" cy="339725"/>
          </a:xfrm>
          <a:prstGeom prst="rect">
            <a:avLst/>
          </a:prstGeom>
        </p:spPr>
        <p:txBody>
          <a:bodyPr lIns="0" tIns="0" rIns="0" bIns="0" rtlCol="0" anchor="t">
            <a:spAutoFit/>
          </a:bodyPr>
          <a:lstStyle/>
          <a:p>
            <a:pPr algn="l">
              <a:lnSpc>
                <a:spcPts val="2800"/>
              </a:lnSpc>
            </a:pPr>
            <a:r>
              <a:rPr lang="en-US" sz="2000" b="1">
                <a:solidFill>
                  <a:srgbClr val="43270F"/>
                </a:solidFill>
                <a:latin typeface="Montserrat Bold"/>
                <a:ea typeface="Montserrat Bold"/>
                <a:cs typeface="Montserrat Bold"/>
                <a:sym typeface="Montserrat Bold"/>
              </a:rPr>
              <a:t>CABBC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144000" y="877925"/>
            <a:ext cx="12312489" cy="1728794"/>
            <a:chOff x="0" y="0"/>
            <a:chExt cx="2241433" cy="314719"/>
          </a:xfrm>
        </p:grpSpPr>
        <p:sp>
          <p:nvSpPr>
            <p:cNvPr id="3" name="Freeform 3"/>
            <p:cNvSpPr/>
            <p:nvPr/>
          </p:nvSpPr>
          <p:spPr>
            <a:xfrm>
              <a:off x="0" y="0"/>
              <a:ext cx="2241433" cy="314719"/>
            </a:xfrm>
            <a:custGeom>
              <a:avLst/>
              <a:gdLst/>
              <a:ahLst/>
              <a:cxnLst/>
              <a:rect l="l" t="t" r="r" b="b"/>
              <a:pathLst>
                <a:path w="2241433" h="314719">
                  <a:moveTo>
                    <a:pt x="203200" y="314719"/>
                  </a:moveTo>
                  <a:lnTo>
                    <a:pt x="2038233" y="314719"/>
                  </a:lnTo>
                  <a:lnTo>
                    <a:pt x="2241433" y="0"/>
                  </a:lnTo>
                  <a:lnTo>
                    <a:pt x="0" y="0"/>
                  </a:lnTo>
                  <a:lnTo>
                    <a:pt x="203200" y="314719"/>
                  </a:lnTo>
                  <a:close/>
                </a:path>
              </a:pathLst>
            </a:custGeom>
            <a:solidFill>
              <a:srgbClr val="FFFCF7"/>
            </a:solidFill>
          </p:spPr>
          <p:txBody>
            <a:bodyPr/>
            <a:lstStyle/>
            <a:p>
              <a:endParaRPr lang="en-CA"/>
            </a:p>
          </p:txBody>
        </p:sp>
        <p:sp>
          <p:nvSpPr>
            <p:cNvPr id="4" name="TextBox 4"/>
            <p:cNvSpPr txBox="1"/>
            <p:nvPr/>
          </p:nvSpPr>
          <p:spPr>
            <a:xfrm>
              <a:off x="127000" y="-38100"/>
              <a:ext cx="1987433" cy="352819"/>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rot="-84245">
            <a:off x="9966319" y="1209411"/>
            <a:ext cx="8071392" cy="1150531"/>
            <a:chOff x="0" y="0"/>
            <a:chExt cx="2851043" cy="406400"/>
          </a:xfrm>
        </p:grpSpPr>
        <p:sp>
          <p:nvSpPr>
            <p:cNvPr id="6" name="Freeform 6"/>
            <p:cNvSpPr/>
            <p:nvPr/>
          </p:nvSpPr>
          <p:spPr>
            <a:xfrm>
              <a:off x="0" y="0"/>
              <a:ext cx="2851042" cy="406400"/>
            </a:xfrm>
            <a:custGeom>
              <a:avLst/>
              <a:gdLst/>
              <a:ahLst/>
              <a:cxnLst/>
              <a:rect l="l" t="t" r="r" b="b"/>
              <a:pathLst>
                <a:path w="2851042" h="406400">
                  <a:moveTo>
                    <a:pt x="2647842" y="0"/>
                  </a:moveTo>
                  <a:cubicBezTo>
                    <a:pt x="2760067" y="0"/>
                    <a:pt x="2851042" y="90976"/>
                    <a:pt x="2851042" y="203200"/>
                  </a:cubicBezTo>
                  <a:cubicBezTo>
                    <a:pt x="2851042" y="315424"/>
                    <a:pt x="2760067" y="406400"/>
                    <a:pt x="2647842" y="406400"/>
                  </a:cubicBezTo>
                  <a:lnTo>
                    <a:pt x="203200" y="406400"/>
                  </a:lnTo>
                  <a:cubicBezTo>
                    <a:pt x="90976" y="406400"/>
                    <a:pt x="0" y="315424"/>
                    <a:pt x="0" y="203200"/>
                  </a:cubicBezTo>
                  <a:cubicBezTo>
                    <a:pt x="0" y="90976"/>
                    <a:pt x="90976" y="0"/>
                    <a:pt x="203200" y="0"/>
                  </a:cubicBezTo>
                  <a:close/>
                </a:path>
              </a:pathLst>
            </a:custGeom>
            <a:solidFill>
              <a:srgbClr val="FFEBCF"/>
            </a:solidFill>
          </p:spPr>
          <p:txBody>
            <a:bodyPr/>
            <a:lstStyle/>
            <a:p>
              <a:endParaRPr lang="en-CA"/>
            </a:p>
          </p:txBody>
        </p:sp>
        <p:sp>
          <p:nvSpPr>
            <p:cNvPr id="7" name="TextBox 7"/>
            <p:cNvSpPr txBox="1"/>
            <p:nvPr/>
          </p:nvSpPr>
          <p:spPr>
            <a:xfrm>
              <a:off x="0" y="-38100"/>
              <a:ext cx="2851043" cy="444500"/>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p:cNvGrpSpPr/>
          <p:nvPr/>
        </p:nvGrpSpPr>
        <p:grpSpPr>
          <a:xfrm rot="-10800000">
            <a:off x="-5478411" y="3737337"/>
            <a:ext cx="15227748" cy="6024025"/>
            <a:chOff x="0" y="0"/>
            <a:chExt cx="1540969" cy="609600"/>
          </a:xfrm>
        </p:grpSpPr>
        <p:sp>
          <p:nvSpPr>
            <p:cNvPr id="9" name="Freeform 9"/>
            <p:cNvSpPr/>
            <p:nvPr/>
          </p:nvSpPr>
          <p:spPr>
            <a:xfrm>
              <a:off x="0" y="0"/>
              <a:ext cx="1540969" cy="609600"/>
            </a:xfrm>
            <a:custGeom>
              <a:avLst/>
              <a:gdLst/>
              <a:ahLst/>
              <a:cxnLst/>
              <a:rect l="l" t="t" r="r" b="b"/>
              <a:pathLst>
                <a:path w="1540969" h="609600">
                  <a:moveTo>
                    <a:pt x="203200" y="609600"/>
                  </a:moveTo>
                  <a:lnTo>
                    <a:pt x="1337769" y="609600"/>
                  </a:lnTo>
                  <a:lnTo>
                    <a:pt x="1540969" y="0"/>
                  </a:lnTo>
                  <a:lnTo>
                    <a:pt x="0" y="0"/>
                  </a:lnTo>
                  <a:lnTo>
                    <a:pt x="203200" y="609600"/>
                  </a:lnTo>
                  <a:close/>
                </a:path>
              </a:pathLst>
            </a:custGeom>
            <a:solidFill>
              <a:srgbClr val="EDFDFA"/>
            </a:solidFill>
          </p:spPr>
          <p:txBody>
            <a:bodyPr/>
            <a:lstStyle/>
            <a:p>
              <a:endParaRPr lang="en-CA"/>
            </a:p>
          </p:txBody>
        </p:sp>
        <p:sp>
          <p:nvSpPr>
            <p:cNvPr id="10" name="TextBox 10"/>
            <p:cNvSpPr txBox="1"/>
            <p:nvPr/>
          </p:nvSpPr>
          <p:spPr>
            <a:xfrm>
              <a:off x="127000" y="-38100"/>
              <a:ext cx="1286969" cy="647700"/>
            </a:xfrm>
            <a:prstGeom prst="rect">
              <a:avLst/>
            </a:prstGeom>
          </p:spPr>
          <p:txBody>
            <a:bodyPr lIns="50800" tIns="50800" rIns="50800" bIns="50800" rtlCol="0" anchor="ctr"/>
            <a:lstStyle/>
            <a:p>
              <a:pPr algn="ctr">
                <a:lnSpc>
                  <a:spcPts val="2659"/>
                </a:lnSpc>
                <a:spcBef>
                  <a:spcPct val="0"/>
                </a:spcBef>
              </a:pPr>
              <a:endParaRPr/>
            </a:p>
          </p:txBody>
        </p:sp>
      </p:grpSp>
      <p:grpSp>
        <p:nvGrpSpPr>
          <p:cNvPr id="11" name="Group 11"/>
          <p:cNvGrpSpPr/>
          <p:nvPr/>
        </p:nvGrpSpPr>
        <p:grpSpPr>
          <a:xfrm>
            <a:off x="-2813459" y="-247768"/>
            <a:ext cx="7215673" cy="2854486"/>
            <a:chOff x="0" y="0"/>
            <a:chExt cx="1540969" cy="609600"/>
          </a:xfrm>
        </p:grpSpPr>
        <p:sp>
          <p:nvSpPr>
            <p:cNvPr id="12" name="Freeform 12"/>
            <p:cNvSpPr/>
            <p:nvPr/>
          </p:nvSpPr>
          <p:spPr>
            <a:xfrm>
              <a:off x="0" y="0"/>
              <a:ext cx="1540969" cy="609600"/>
            </a:xfrm>
            <a:custGeom>
              <a:avLst/>
              <a:gdLst/>
              <a:ahLst/>
              <a:cxnLst/>
              <a:rect l="l" t="t" r="r" b="b"/>
              <a:pathLst>
                <a:path w="1540969" h="609600">
                  <a:moveTo>
                    <a:pt x="203200" y="609600"/>
                  </a:moveTo>
                  <a:lnTo>
                    <a:pt x="1337769" y="609600"/>
                  </a:lnTo>
                  <a:lnTo>
                    <a:pt x="1540969" y="0"/>
                  </a:lnTo>
                  <a:lnTo>
                    <a:pt x="0" y="0"/>
                  </a:lnTo>
                  <a:lnTo>
                    <a:pt x="203200" y="609600"/>
                  </a:lnTo>
                  <a:close/>
                </a:path>
              </a:pathLst>
            </a:custGeom>
            <a:solidFill>
              <a:srgbClr val="EDFDFA"/>
            </a:solidFill>
          </p:spPr>
          <p:txBody>
            <a:bodyPr/>
            <a:lstStyle/>
            <a:p>
              <a:endParaRPr lang="en-CA"/>
            </a:p>
          </p:txBody>
        </p:sp>
        <p:sp>
          <p:nvSpPr>
            <p:cNvPr id="13" name="TextBox 13"/>
            <p:cNvSpPr txBox="1"/>
            <p:nvPr/>
          </p:nvSpPr>
          <p:spPr>
            <a:xfrm>
              <a:off x="127000" y="-38100"/>
              <a:ext cx="1286969" cy="647700"/>
            </a:xfrm>
            <a:prstGeom prst="rect">
              <a:avLst/>
            </a:prstGeom>
          </p:spPr>
          <p:txBody>
            <a:bodyPr lIns="50800" tIns="50800" rIns="50800" bIns="50800" rtlCol="0" anchor="ctr"/>
            <a:lstStyle/>
            <a:p>
              <a:pPr algn="ctr">
                <a:lnSpc>
                  <a:spcPts val="2659"/>
                </a:lnSpc>
                <a:spcBef>
                  <a:spcPct val="0"/>
                </a:spcBef>
              </a:pPr>
              <a:endParaRPr/>
            </a:p>
          </p:txBody>
        </p:sp>
      </p:grpSp>
      <p:sp>
        <p:nvSpPr>
          <p:cNvPr id="14" name="Freeform 14"/>
          <p:cNvSpPr/>
          <p:nvPr/>
        </p:nvSpPr>
        <p:spPr>
          <a:xfrm>
            <a:off x="164737" y="4777874"/>
            <a:ext cx="2731408" cy="4524924"/>
          </a:xfrm>
          <a:custGeom>
            <a:avLst/>
            <a:gdLst/>
            <a:ahLst/>
            <a:cxnLst/>
            <a:rect l="l" t="t" r="r" b="b"/>
            <a:pathLst>
              <a:path w="2731408" h="4524924">
                <a:moveTo>
                  <a:pt x="0" y="0"/>
                </a:moveTo>
                <a:lnTo>
                  <a:pt x="2731409" y="0"/>
                </a:lnTo>
                <a:lnTo>
                  <a:pt x="2731409" y="4524923"/>
                </a:lnTo>
                <a:lnTo>
                  <a:pt x="0" y="452492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CA"/>
          </a:p>
        </p:txBody>
      </p:sp>
      <p:sp>
        <p:nvSpPr>
          <p:cNvPr id="15" name="Freeform 15"/>
          <p:cNvSpPr/>
          <p:nvPr/>
        </p:nvSpPr>
        <p:spPr>
          <a:xfrm flipH="1">
            <a:off x="3323834" y="5220694"/>
            <a:ext cx="2393199" cy="4037606"/>
          </a:xfrm>
          <a:custGeom>
            <a:avLst/>
            <a:gdLst/>
            <a:ahLst/>
            <a:cxnLst/>
            <a:rect l="l" t="t" r="r" b="b"/>
            <a:pathLst>
              <a:path w="2393199" h="4037606">
                <a:moveTo>
                  <a:pt x="2393199" y="0"/>
                </a:moveTo>
                <a:lnTo>
                  <a:pt x="0" y="0"/>
                </a:lnTo>
                <a:lnTo>
                  <a:pt x="0" y="4037606"/>
                </a:lnTo>
                <a:lnTo>
                  <a:pt x="2393199" y="4037606"/>
                </a:lnTo>
                <a:lnTo>
                  <a:pt x="2393199"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CA"/>
          </a:p>
        </p:txBody>
      </p:sp>
      <p:sp>
        <p:nvSpPr>
          <p:cNvPr id="16" name="TextBox 16"/>
          <p:cNvSpPr txBox="1"/>
          <p:nvPr/>
        </p:nvSpPr>
        <p:spPr>
          <a:xfrm>
            <a:off x="10049243" y="1309559"/>
            <a:ext cx="7592310" cy="960775"/>
          </a:xfrm>
          <a:prstGeom prst="rect">
            <a:avLst/>
          </a:prstGeom>
        </p:spPr>
        <p:txBody>
          <a:bodyPr lIns="0" tIns="0" rIns="0" bIns="0" rtlCol="0" anchor="t">
            <a:spAutoFit/>
          </a:bodyPr>
          <a:lstStyle/>
          <a:p>
            <a:pPr algn="ctr">
              <a:lnSpc>
                <a:spcPts val="3664"/>
              </a:lnSpc>
            </a:pPr>
            <a:r>
              <a:rPr lang="en-US" sz="3982" spc="163">
                <a:solidFill>
                  <a:srgbClr val="43270F"/>
                </a:solidFill>
                <a:latin typeface="More Sugar"/>
                <a:ea typeface="More Sugar"/>
                <a:cs typeface="More Sugar"/>
                <a:sym typeface="More Sugar"/>
              </a:rPr>
              <a:t>“Le bénévolat, un temps social au service de la solidarité “1</a:t>
            </a:r>
          </a:p>
        </p:txBody>
      </p:sp>
      <p:sp>
        <p:nvSpPr>
          <p:cNvPr id="17" name="TextBox 17"/>
          <p:cNvSpPr txBox="1"/>
          <p:nvPr/>
        </p:nvSpPr>
        <p:spPr>
          <a:xfrm>
            <a:off x="9144000" y="3243127"/>
            <a:ext cx="8779392" cy="2124075"/>
          </a:xfrm>
          <a:prstGeom prst="rect">
            <a:avLst/>
          </a:prstGeom>
        </p:spPr>
        <p:txBody>
          <a:bodyPr lIns="0" tIns="0" rIns="0" bIns="0" rtlCol="0" anchor="t">
            <a:spAutoFit/>
          </a:bodyPr>
          <a:lstStyle/>
          <a:p>
            <a:pPr algn="l">
              <a:lnSpc>
                <a:spcPts val="4200"/>
              </a:lnSpc>
            </a:pPr>
            <a:r>
              <a:rPr lang="en-US" sz="3000">
                <a:solidFill>
                  <a:srgbClr val="43270F"/>
                </a:solidFill>
                <a:latin typeface="Glacial Indifference"/>
                <a:ea typeface="Glacial Indifference"/>
                <a:cs typeface="Glacial Indifference"/>
                <a:sym typeface="Glacial Indifference"/>
              </a:rPr>
              <a:t>Le bénévolat est une action non rémunérée et librement choisie par laquelle une personne donne de son temps pour aider autrui ou soutenir une cause.</a:t>
            </a:r>
          </a:p>
        </p:txBody>
      </p:sp>
      <p:sp>
        <p:nvSpPr>
          <p:cNvPr id="18" name="TextBox 18"/>
          <p:cNvSpPr txBox="1"/>
          <p:nvPr/>
        </p:nvSpPr>
        <p:spPr>
          <a:xfrm>
            <a:off x="9144000" y="2953588"/>
            <a:ext cx="6654468" cy="389255"/>
          </a:xfrm>
          <a:prstGeom prst="rect">
            <a:avLst/>
          </a:prstGeom>
        </p:spPr>
        <p:txBody>
          <a:bodyPr lIns="0" tIns="0" rIns="0" bIns="0" rtlCol="0" anchor="t">
            <a:spAutoFit/>
          </a:bodyPr>
          <a:lstStyle/>
          <a:p>
            <a:pPr algn="l">
              <a:lnSpc>
                <a:spcPts val="3220"/>
              </a:lnSpc>
            </a:pPr>
            <a:r>
              <a:rPr lang="en-US" sz="2300" b="1">
                <a:solidFill>
                  <a:srgbClr val="43270F"/>
                </a:solidFill>
                <a:latin typeface="Montserrat Bold"/>
                <a:ea typeface="Montserrat Bold"/>
                <a:cs typeface="Montserrat Bold"/>
                <a:sym typeface="Montserrat Bold"/>
              </a:rPr>
              <a:t>Définition:  </a:t>
            </a:r>
          </a:p>
        </p:txBody>
      </p:sp>
      <p:sp>
        <p:nvSpPr>
          <p:cNvPr id="19" name="TextBox 19"/>
          <p:cNvSpPr txBox="1"/>
          <p:nvPr/>
        </p:nvSpPr>
        <p:spPr>
          <a:xfrm>
            <a:off x="164737" y="38100"/>
            <a:ext cx="7206071" cy="3044190"/>
          </a:xfrm>
          <a:prstGeom prst="rect">
            <a:avLst/>
          </a:prstGeom>
        </p:spPr>
        <p:txBody>
          <a:bodyPr lIns="0" tIns="0" rIns="0" bIns="0" rtlCol="0" anchor="t">
            <a:spAutoFit/>
          </a:bodyPr>
          <a:lstStyle/>
          <a:p>
            <a:pPr marL="0" lvl="0" indent="0" algn="ctr">
              <a:lnSpc>
                <a:spcPts val="7979"/>
              </a:lnSpc>
              <a:spcBef>
                <a:spcPct val="0"/>
              </a:spcBef>
            </a:pPr>
            <a:r>
              <a:rPr lang="en-US" sz="6999">
                <a:solidFill>
                  <a:srgbClr val="82AFA6"/>
                </a:solidFill>
                <a:latin typeface="More Sugar"/>
                <a:ea typeface="More Sugar"/>
                <a:cs typeface="More Sugar"/>
                <a:sym typeface="More Sugar"/>
              </a:rPr>
              <a:t>Bénévolat : Qu’es-ce que celà implique ? </a:t>
            </a:r>
          </a:p>
        </p:txBody>
      </p:sp>
      <p:grpSp>
        <p:nvGrpSpPr>
          <p:cNvPr id="20" name="Group 20"/>
          <p:cNvGrpSpPr/>
          <p:nvPr/>
        </p:nvGrpSpPr>
        <p:grpSpPr>
          <a:xfrm>
            <a:off x="6146302" y="5586205"/>
            <a:ext cx="7206071" cy="798477"/>
            <a:chOff x="0" y="0"/>
            <a:chExt cx="9608094" cy="1064636"/>
          </a:xfrm>
        </p:grpSpPr>
        <p:grpSp>
          <p:nvGrpSpPr>
            <p:cNvPr id="21" name="Group 21"/>
            <p:cNvGrpSpPr/>
            <p:nvPr/>
          </p:nvGrpSpPr>
          <p:grpSpPr>
            <a:xfrm>
              <a:off x="682407" y="0"/>
              <a:ext cx="8065972" cy="1064636"/>
              <a:chOff x="0" y="0"/>
              <a:chExt cx="3078998" cy="406400"/>
            </a:xfrm>
          </p:grpSpPr>
          <p:sp>
            <p:nvSpPr>
              <p:cNvPr id="22" name="Freeform 22"/>
              <p:cNvSpPr/>
              <p:nvPr/>
            </p:nvSpPr>
            <p:spPr>
              <a:xfrm>
                <a:off x="0" y="0"/>
                <a:ext cx="3078998" cy="406400"/>
              </a:xfrm>
              <a:custGeom>
                <a:avLst/>
                <a:gdLst/>
                <a:ahLst/>
                <a:cxnLst/>
                <a:rect l="l" t="t" r="r" b="b"/>
                <a:pathLst>
                  <a:path w="3078998" h="406400">
                    <a:moveTo>
                      <a:pt x="2875798" y="0"/>
                    </a:moveTo>
                    <a:cubicBezTo>
                      <a:pt x="2988022" y="0"/>
                      <a:pt x="3078998" y="90976"/>
                      <a:pt x="3078998" y="203200"/>
                    </a:cubicBezTo>
                    <a:cubicBezTo>
                      <a:pt x="3078998" y="315424"/>
                      <a:pt x="2988022" y="406400"/>
                      <a:pt x="2875798" y="406400"/>
                    </a:cubicBezTo>
                    <a:lnTo>
                      <a:pt x="203200" y="406400"/>
                    </a:lnTo>
                    <a:cubicBezTo>
                      <a:pt x="90976" y="406400"/>
                      <a:pt x="0" y="315424"/>
                      <a:pt x="0" y="203200"/>
                    </a:cubicBezTo>
                    <a:cubicBezTo>
                      <a:pt x="0" y="90976"/>
                      <a:pt x="90976" y="0"/>
                      <a:pt x="203200" y="0"/>
                    </a:cubicBezTo>
                    <a:close/>
                  </a:path>
                </a:pathLst>
              </a:custGeom>
              <a:solidFill>
                <a:srgbClr val="FFEBCF"/>
              </a:solidFill>
            </p:spPr>
            <p:txBody>
              <a:bodyPr/>
              <a:lstStyle/>
              <a:p>
                <a:endParaRPr lang="en-CA"/>
              </a:p>
            </p:txBody>
          </p:sp>
          <p:sp>
            <p:nvSpPr>
              <p:cNvPr id="23" name="TextBox 23"/>
              <p:cNvSpPr txBox="1"/>
              <p:nvPr/>
            </p:nvSpPr>
            <p:spPr>
              <a:xfrm>
                <a:off x="0" y="-38100"/>
                <a:ext cx="3078998" cy="444500"/>
              </a:xfrm>
              <a:prstGeom prst="rect">
                <a:avLst/>
              </a:prstGeom>
            </p:spPr>
            <p:txBody>
              <a:bodyPr lIns="50800" tIns="50800" rIns="50800" bIns="50800" rtlCol="0" anchor="ctr"/>
              <a:lstStyle/>
              <a:p>
                <a:pPr algn="ctr">
                  <a:lnSpc>
                    <a:spcPts val="2659"/>
                  </a:lnSpc>
                  <a:spcBef>
                    <a:spcPct val="0"/>
                  </a:spcBef>
                </a:pPr>
                <a:endParaRPr/>
              </a:p>
            </p:txBody>
          </p:sp>
        </p:grpSp>
        <p:sp>
          <p:nvSpPr>
            <p:cNvPr id="24" name="TextBox 24"/>
            <p:cNvSpPr txBox="1"/>
            <p:nvPr/>
          </p:nvSpPr>
          <p:spPr>
            <a:xfrm>
              <a:off x="0" y="140523"/>
              <a:ext cx="9608094" cy="793115"/>
            </a:xfrm>
            <a:prstGeom prst="rect">
              <a:avLst/>
            </a:prstGeom>
          </p:spPr>
          <p:txBody>
            <a:bodyPr lIns="0" tIns="0" rIns="0" bIns="0" rtlCol="0" anchor="t">
              <a:spAutoFit/>
            </a:bodyPr>
            <a:lstStyle/>
            <a:p>
              <a:pPr marL="0" lvl="0" indent="0" algn="ctr">
                <a:lnSpc>
                  <a:spcPts val="4560"/>
                </a:lnSpc>
                <a:spcBef>
                  <a:spcPct val="0"/>
                </a:spcBef>
              </a:pPr>
              <a:r>
                <a:rPr lang="en-US" sz="4000">
                  <a:solidFill>
                    <a:srgbClr val="82AFA6"/>
                  </a:solidFill>
                  <a:latin typeface="More Sugar"/>
                  <a:ea typeface="More Sugar"/>
                  <a:cs typeface="More Sugar"/>
                  <a:sym typeface="More Sugar"/>
                </a:rPr>
                <a:t>Geste libre et volontaire</a:t>
              </a:r>
            </a:p>
          </p:txBody>
        </p:sp>
      </p:grpSp>
      <p:grpSp>
        <p:nvGrpSpPr>
          <p:cNvPr id="25" name="Group 25"/>
          <p:cNvGrpSpPr/>
          <p:nvPr/>
        </p:nvGrpSpPr>
        <p:grpSpPr>
          <a:xfrm>
            <a:off x="9144000" y="6350111"/>
            <a:ext cx="7206071" cy="798477"/>
            <a:chOff x="0" y="0"/>
            <a:chExt cx="9608094" cy="1064636"/>
          </a:xfrm>
        </p:grpSpPr>
        <p:grpSp>
          <p:nvGrpSpPr>
            <p:cNvPr id="26" name="Group 26"/>
            <p:cNvGrpSpPr/>
            <p:nvPr/>
          </p:nvGrpSpPr>
          <p:grpSpPr>
            <a:xfrm>
              <a:off x="1587883" y="0"/>
              <a:ext cx="6609637" cy="1064636"/>
              <a:chOff x="0" y="0"/>
              <a:chExt cx="2523076" cy="406400"/>
            </a:xfrm>
          </p:grpSpPr>
          <p:sp>
            <p:nvSpPr>
              <p:cNvPr id="27" name="Freeform 27"/>
              <p:cNvSpPr/>
              <p:nvPr/>
            </p:nvSpPr>
            <p:spPr>
              <a:xfrm>
                <a:off x="0" y="0"/>
                <a:ext cx="2523076" cy="406400"/>
              </a:xfrm>
              <a:custGeom>
                <a:avLst/>
                <a:gdLst/>
                <a:ahLst/>
                <a:cxnLst/>
                <a:rect l="l" t="t" r="r" b="b"/>
                <a:pathLst>
                  <a:path w="2523076" h="406400">
                    <a:moveTo>
                      <a:pt x="2319876" y="0"/>
                    </a:moveTo>
                    <a:cubicBezTo>
                      <a:pt x="2432100" y="0"/>
                      <a:pt x="2523076" y="90976"/>
                      <a:pt x="2523076" y="203200"/>
                    </a:cubicBezTo>
                    <a:cubicBezTo>
                      <a:pt x="2523076" y="315424"/>
                      <a:pt x="2432100" y="406400"/>
                      <a:pt x="2319876" y="406400"/>
                    </a:cubicBezTo>
                    <a:lnTo>
                      <a:pt x="203200" y="406400"/>
                    </a:lnTo>
                    <a:cubicBezTo>
                      <a:pt x="90976" y="406400"/>
                      <a:pt x="0" y="315424"/>
                      <a:pt x="0" y="203200"/>
                    </a:cubicBezTo>
                    <a:cubicBezTo>
                      <a:pt x="0" y="90976"/>
                      <a:pt x="90976" y="0"/>
                      <a:pt x="203200" y="0"/>
                    </a:cubicBezTo>
                    <a:close/>
                  </a:path>
                </a:pathLst>
              </a:custGeom>
              <a:solidFill>
                <a:srgbClr val="FFEBCF"/>
              </a:solidFill>
            </p:spPr>
            <p:txBody>
              <a:bodyPr/>
              <a:lstStyle/>
              <a:p>
                <a:endParaRPr lang="en-CA"/>
              </a:p>
            </p:txBody>
          </p:sp>
          <p:sp>
            <p:nvSpPr>
              <p:cNvPr id="28" name="TextBox 28"/>
              <p:cNvSpPr txBox="1"/>
              <p:nvPr/>
            </p:nvSpPr>
            <p:spPr>
              <a:xfrm>
                <a:off x="0" y="-38100"/>
                <a:ext cx="2523076" cy="444500"/>
              </a:xfrm>
              <a:prstGeom prst="rect">
                <a:avLst/>
              </a:prstGeom>
            </p:spPr>
            <p:txBody>
              <a:bodyPr lIns="50800" tIns="50800" rIns="50800" bIns="50800" rtlCol="0" anchor="ctr"/>
              <a:lstStyle/>
              <a:p>
                <a:pPr algn="ctr">
                  <a:lnSpc>
                    <a:spcPts val="2659"/>
                  </a:lnSpc>
                  <a:spcBef>
                    <a:spcPct val="0"/>
                  </a:spcBef>
                </a:pPr>
                <a:endParaRPr/>
              </a:p>
            </p:txBody>
          </p:sp>
        </p:grpSp>
        <p:sp>
          <p:nvSpPr>
            <p:cNvPr id="29" name="TextBox 29"/>
            <p:cNvSpPr txBox="1"/>
            <p:nvPr/>
          </p:nvSpPr>
          <p:spPr>
            <a:xfrm>
              <a:off x="0" y="190405"/>
              <a:ext cx="9608094" cy="793115"/>
            </a:xfrm>
            <a:prstGeom prst="rect">
              <a:avLst/>
            </a:prstGeom>
          </p:spPr>
          <p:txBody>
            <a:bodyPr lIns="0" tIns="0" rIns="0" bIns="0" rtlCol="0" anchor="t">
              <a:spAutoFit/>
            </a:bodyPr>
            <a:lstStyle/>
            <a:p>
              <a:pPr marL="0" lvl="0" indent="0" algn="ctr">
                <a:lnSpc>
                  <a:spcPts val="4560"/>
                </a:lnSpc>
                <a:spcBef>
                  <a:spcPct val="0"/>
                </a:spcBef>
              </a:pPr>
              <a:r>
                <a:rPr lang="en-US" sz="4000">
                  <a:solidFill>
                    <a:srgbClr val="82AFA6"/>
                  </a:solidFill>
                  <a:latin typeface="More Sugar"/>
                  <a:ea typeface="More Sugar"/>
                  <a:cs typeface="More Sugar"/>
                  <a:sym typeface="More Sugar"/>
                </a:rPr>
                <a:t>Action non-payée </a:t>
              </a:r>
            </a:p>
          </p:txBody>
        </p:sp>
      </p:grpSp>
      <p:sp>
        <p:nvSpPr>
          <p:cNvPr id="30" name="TextBox 30"/>
          <p:cNvSpPr txBox="1"/>
          <p:nvPr/>
        </p:nvSpPr>
        <p:spPr>
          <a:xfrm>
            <a:off x="3917278" y="9591675"/>
            <a:ext cx="9201591" cy="656590"/>
          </a:xfrm>
          <a:prstGeom prst="rect">
            <a:avLst/>
          </a:prstGeom>
        </p:spPr>
        <p:txBody>
          <a:bodyPr lIns="0" tIns="0" rIns="0" bIns="0" rtlCol="0" anchor="t">
            <a:spAutoFit/>
          </a:bodyPr>
          <a:lstStyle/>
          <a:p>
            <a:pPr marL="410209" lvl="1" indent="-205105" algn="l">
              <a:lnSpc>
                <a:spcPts val="2659"/>
              </a:lnSpc>
              <a:spcBef>
                <a:spcPct val="0"/>
              </a:spcBef>
              <a:buAutoNum type="arabicPeriod"/>
            </a:pPr>
            <a:r>
              <a:rPr lang="en-US" sz="1899">
                <a:solidFill>
                  <a:srgbClr val="000000"/>
                </a:solidFill>
                <a:latin typeface="Glacial Indifference"/>
                <a:ea typeface="Glacial Indifference"/>
                <a:cs typeface="Glacial Indifference"/>
                <a:sym typeface="Glacial Indifference"/>
              </a:rPr>
              <a:t>Estelle Durand, Revue internationale de l'économie sociale, Number 302, November 2006</a:t>
            </a:r>
          </a:p>
        </p:txBody>
      </p:sp>
      <p:grpSp>
        <p:nvGrpSpPr>
          <p:cNvPr id="31" name="Group 31"/>
          <p:cNvGrpSpPr/>
          <p:nvPr/>
        </p:nvGrpSpPr>
        <p:grpSpPr>
          <a:xfrm>
            <a:off x="10844525" y="7148588"/>
            <a:ext cx="7206071" cy="798477"/>
            <a:chOff x="0" y="0"/>
            <a:chExt cx="9608094" cy="1064636"/>
          </a:xfrm>
        </p:grpSpPr>
        <p:grpSp>
          <p:nvGrpSpPr>
            <p:cNvPr id="32" name="Group 32"/>
            <p:cNvGrpSpPr/>
            <p:nvPr/>
          </p:nvGrpSpPr>
          <p:grpSpPr>
            <a:xfrm>
              <a:off x="1499228" y="0"/>
              <a:ext cx="6609637" cy="1064636"/>
              <a:chOff x="0" y="0"/>
              <a:chExt cx="2523076" cy="406400"/>
            </a:xfrm>
          </p:grpSpPr>
          <p:sp>
            <p:nvSpPr>
              <p:cNvPr id="33" name="Freeform 33"/>
              <p:cNvSpPr/>
              <p:nvPr/>
            </p:nvSpPr>
            <p:spPr>
              <a:xfrm>
                <a:off x="0" y="0"/>
                <a:ext cx="2523076" cy="406400"/>
              </a:xfrm>
              <a:custGeom>
                <a:avLst/>
                <a:gdLst/>
                <a:ahLst/>
                <a:cxnLst/>
                <a:rect l="l" t="t" r="r" b="b"/>
                <a:pathLst>
                  <a:path w="2523076" h="406400">
                    <a:moveTo>
                      <a:pt x="2319876" y="0"/>
                    </a:moveTo>
                    <a:cubicBezTo>
                      <a:pt x="2432100" y="0"/>
                      <a:pt x="2523076" y="90976"/>
                      <a:pt x="2523076" y="203200"/>
                    </a:cubicBezTo>
                    <a:cubicBezTo>
                      <a:pt x="2523076" y="315424"/>
                      <a:pt x="2432100" y="406400"/>
                      <a:pt x="2319876" y="406400"/>
                    </a:cubicBezTo>
                    <a:lnTo>
                      <a:pt x="203200" y="406400"/>
                    </a:lnTo>
                    <a:cubicBezTo>
                      <a:pt x="90976" y="406400"/>
                      <a:pt x="0" y="315424"/>
                      <a:pt x="0" y="203200"/>
                    </a:cubicBezTo>
                    <a:cubicBezTo>
                      <a:pt x="0" y="90976"/>
                      <a:pt x="90976" y="0"/>
                      <a:pt x="203200" y="0"/>
                    </a:cubicBezTo>
                    <a:close/>
                  </a:path>
                </a:pathLst>
              </a:custGeom>
              <a:solidFill>
                <a:srgbClr val="FFEBCF"/>
              </a:solidFill>
            </p:spPr>
            <p:txBody>
              <a:bodyPr/>
              <a:lstStyle/>
              <a:p>
                <a:endParaRPr lang="en-CA"/>
              </a:p>
            </p:txBody>
          </p:sp>
          <p:sp>
            <p:nvSpPr>
              <p:cNvPr id="34" name="TextBox 34"/>
              <p:cNvSpPr txBox="1"/>
              <p:nvPr/>
            </p:nvSpPr>
            <p:spPr>
              <a:xfrm>
                <a:off x="0" y="-38100"/>
                <a:ext cx="2523076" cy="444500"/>
              </a:xfrm>
              <a:prstGeom prst="rect">
                <a:avLst/>
              </a:prstGeom>
            </p:spPr>
            <p:txBody>
              <a:bodyPr lIns="50800" tIns="50800" rIns="50800" bIns="50800" rtlCol="0" anchor="ctr"/>
              <a:lstStyle/>
              <a:p>
                <a:pPr algn="ctr">
                  <a:lnSpc>
                    <a:spcPts val="2659"/>
                  </a:lnSpc>
                  <a:spcBef>
                    <a:spcPct val="0"/>
                  </a:spcBef>
                </a:pPr>
                <a:r>
                  <a:rPr lang="en-US" sz="1899">
                    <a:solidFill>
                      <a:srgbClr val="FFFFFF"/>
                    </a:solidFill>
                    <a:latin typeface="Glacial Indifference"/>
                    <a:ea typeface="Glacial Indifference"/>
                    <a:cs typeface="Glacial Indifference"/>
                    <a:sym typeface="Glacial Indifference"/>
                  </a:rPr>
                  <a:t>Enga</a:t>
                </a:r>
              </a:p>
            </p:txBody>
          </p:sp>
        </p:grpSp>
        <p:sp>
          <p:nvSpPr>
            <p:cNvPr id="35" name="TextBox 35"/>
            <p:cNvSpPr txBox="1"/>
            <p:nvPr/>
          </p:nvSpPr>
          <p:spPr>
            <a:xfrm>
              <a:off x="0" y="263525"/>
              <a:ext cx="9608094" cy="793115"/>
            </a:xfrm>
            <a:prstGeom prst="rect">
              <a:avLst/>
            </a:prstGeom>
          </p:spPr>
          <p:txBody>
            <a:bodyPr lIns="0" tIns="0" rIns="0" bIns="0" rtlCol="0" anchor="t">
              <a:spAutoFit/>
            </a:bodyPr>
            <a:lstStyle/>
            <a:p>
              <a:pPr marL="0" lvl="0" indent="0" algn="ctr">
                <a:lnSpc>
                  <a:spcPts val="4560"/>
                </a:lnSpc>
                <a:spcBef>
                  <a:spcPct val="0"/>
                </a:spcBef>
              </a:pPr>
              <a:r>
                <a:rPr lang="en-US" sz="4000">
                  <a:solidFill>
                    <a:srgbClr val="82AFA6"/>
                  </a:solidFill>
                  <a:latin typeface="More Sugar"/>
                  <a:ea typeface="More Sugar"/>
                  <a:cs typeface="More Sugar"/>
                  <a:sym typeface="More Sugar"/>
                </a:rPr>
                <a:t>Engagement social</a:t>
              </a:r>
            </a:p>
          </p:txBody>
        </p:sp>
      </p:grpSp>
      <p:sp>
        <p:nvSpPr>
          <p:cNvPr id="36" name="Freeform 36"/>
          <p:cNvSpPr/>
          <p:nvPr/>
        </p:nvSpPr>
        <p:spPr>
          <a:xfrm>
            <a:off x="0" y="9294214"/>
            <a:ext cx="3323834" cy="992786"/>
          </a:xfrm>
          <a:custGeom>
            <a:avLst/>
            <a:gdLst/>
            <a:ahLst/>
            <a:cxnLst/>
            <a:rect l="l" t="t" r="r" b="b"/>
            <a:pathLst>
              <a:path w="3323834" h="992786">
                <a:moveTo>
                  <a:pt x="0" y="0"/>
                </a:moveTo>
                <a:lnTo>
                  <a:pt x="3323834" y="0"/>
                </a:lnTo>
                <a:lnTo>
                  <a:pt x="3323834" y="992786"/>
                </a:lnTo>
                <a:lnTo>
                  <a:pt x="0" y="992786"/>
                </a:lnTo>
                <a:lnTo>
                  <a:pt x="0" y="0"/>
                </a:lnTo>
                <a:close/>
              </a:path>
            </a:pathLst>
          </a:custGeom>
          <a:blipFill>
            <a:blip r:embed="rId4"/>
            <a:stretch>
              <a:fillRect/>
            </a:stretch>
          </a:blipFill>
        </p:spPr>
        <p:txBody>
          <a:bodyPr/>
          <a:lstStyle/>
          <a:p>
            <a:endParaRPr lang="en-CA"/>
          </a:p>
        </p:txBody>
      </p:sp>
      <p:sp>
        <p:nvSpPr>
          <p:cNvPr id="37" name="Freeform 37"/>
          <p:cNvSpPr/>
          <p:nvPr/>
        </p:nvSpPr>
        <p:spPr>
          <a:xfrm>
            <a:off x="13590598" y="9398858"/>
            <a:ext cx="4697402" cy="975174"/>
          </a:xfrm>
          <a:custGeom>
            <a:avLst/>
            <a:gdLst/>
            <a:ahLst/>
            <a:cxnLst/>
            <a:rect l="l" t="t" r="r" b="b"/>
            <a:pathLst>
              <a:path w="4697402" h="975174">
                <a:moveTo>
                  <a:pt x="0" y="0"/>
                </a:moveTo>
                <a:lnTo>
                  <a:pt x="4697402" y="0"/>
                </a:lnTo>
                <a:lnTo>
                  <a:pt x="4697402" y="975174"/>
                </a:lnTo>
                <a:lnTo>
                  <a:pt x="0" y="975174"/>
                </a:lnTo>
                <a:lnTo>
                  <a:pt x="0" y="0"/>
                </a:lnTo>
                <a:close/>
              </a:path>
            </a:pathLst>
          </a:custGeom>
          <a:blipFill>
            <a:blip r:embed="rId5"/>
            <a:stretch>
              <a:fillRect l="-5134" t="-201950" b="-204482"/>
            </a:stretch>
          </a:blipFill>
        </p:spPr>
        <p:txBody>
          <a:bodyPr/>
          <a:lstStyle/>
          <a:p>
            <a:endParaRPr lang="en-CA"/>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10800000">
            <a:off x="-825875" y="4028323"/>
            <a:ext cx="15227748" cy="6024025"/>
            <a:chOff x="0" y="0"/>
            <a:chExt cx="1540969" cy="609600"/>
          </a:xfrm>
        </p:grpSpPr>
        <p:sp>
          <p:nvSpPr>
            <p:cNvPr id="3" name="Freeform 3"/>
            <p:cNvSpPr/>
            <p:nvPr/>
          </p:nvSpPr>
          <p:spPr>
            <a:xfrm>
              <a:off x="0" y="0"/>
              <a:ext cx="1540969" cy="609600"/>
            </a:xfrm>
            <a:custGeom>
              <a:avLst/>
              <a:gdLst/>
              <a:ahLst/>
              <a:cxnLst/>
              <a:rect l="l" t="t" r="r" b="b"/>
              <a:pathLst>
                <a:path w="1540969" h="609600">
                  <a:moveTo>
                    <a:pt x="203200" y="609600"/>
                  </a:moveTo>
                  <a:lnTo>
                    <a:pt x="1337769" y="609600"/>
                  </a:lnTo>
                  <a:lnTo>
                    <a:pt x="1540969" y="0"/>
                  </a:lnTo>
                  <a:lnTo>
                    <a:pt x="0" y="0"/>
                  </a:lnTo>
                  <a:lnTo>
                    <a:pt x="203200" y="609600"/>
                  </a:lnTo>
                  <a:close/>
                </a:path>
              </a:pathLst>
            </a:custGeom>
            <a:solidFill>
              <a:srgbClr val="EDFDFA"/>
            </a:solidFill>
          </p:spPr>
          <p:txBody>
            <a:bodyPr/>
            <a:lstStyle/>
            <a:p>
              <a:endParaRPr lang="en-CA"/>
            </a:p>
          </p:txBody>
        </p:sp>
        <p:sp>
          <p:nvSpPr>
            <p:cNvPr id="4" name="TextBox 4"/>
            <p:cNvSpPr txBox="1"/>
            <p:nvPr/>
          </p:nvSpPr>
          <p:spPr>
            <a:xfrm>
              <a:off x="127000" y="-38100"/>
              <a:ext cx="1286969" cy="647700"/>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2813459" y="-247768"/>
            <a:ext cx="7215673" cy="2854486"/>
            <a:chOff x="0" y="0"/>
            <a:chExt cx="1540969" cy="609600"/>
          </a:xfrm>
        </p:grpSpPr>
        <p:sp>
          <p:nvSpPr>
            <p:cNvPr id="6" name="Freeform 6"/>
            <p:cNvSpPr/>
            <p:nvPr/>
          </p:nvSpPr>
          <p:spPr>
            <a:xfrm>
              <a:off x="0" y="0"/>
              <a:ext cx="1540969" cy="609600"/>
            </a:xfrm>
            <a:custGeom>
              <a:avLst/>
              <a:gdLst/>
              <a:ahLst/>
              <a:cxnLst/>
              <a:rect l="l" t="t" r="r" b="b"/>
              <a:pathLst>
                <a:path w="1540969" h="609600">
                  <a:moveTo>
                    <a:pt x="203200" y="609600"/>
                  </a:moveTo>
                  <a:lnTo>
                    <a:pt x="1337769" y="609600"/>
                  </a:lnTo>
                  <a:lnTo>
                    <a:pt x="1540969" y="0"/>
                  </a:lnTo>
                  <a:lnTo>
                    <a:pt x="0" y="0"/>
                  </a:lnTo>
                  <a:lnTo>
                    <a:pt x="203200" y="609600"/>
                  </a:lnTo>
                  <a:close/>
                </a:path>
              </a:pathLst>
            </a:custGeom>
            <a:solidFill>
              <a:srgbClr val="EDFDFA"/>
            </a:solidFill>
          </p:spPr>
          <p:txBody>
            <a:bodyPr/>
            <a:lstStyle/>
            <a:p>
              <a:endParaRPr lang="en-CA"/>
            </a:p>
          </p:txBody>
        </p:sp>
        <p:sp>
          <p:nvSpPr>
            <p:cNvPr id="7" name="TextBox 7"/>
            <p:cNvSpPr txBox="1"/>
            <p:nvPr/>
          </p:nvSpPr>
          <p:spPr>
            <a:xfrm>
              <a:off x="127000" y="-38100"/>
              <a:ext cx="1286969" cy="647700"/>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p:cNvGrpSpPr/>
          <p:nvPr/>
        </p:nvGrpSpPr>
        <p:grpSpPr>
          <a:xfrm>
            <a:off x="7370808" y="290524"/>
            <a:ext cx="10679788" cy="1777903"/>
            <a:chOff x="0" y="0"/>
            <a:chExt cx="14239717" cy="2370537"/>
          </a:xfrm>
        </p:grpSpPr>
        <p:grpSp>
          <p:nvGrpSpPr>
            <p:cNvPr id="9" name="Group 9"/>
            <p:cNvGrpSpPr/>
            <p:nvPr/>
          </p:nvGrpSpPr>
          <p:grpSpPr>
            <a:xfrm rot="-84245">
              <a:off x="22658" y="173603"/>
              <a:ext cx="14194400" cy="2023332"/>
              <a:chOff x="0" y="0"/>
              <a:chExt cx="2851043" cy="406400"/>
            </a:xfrm>
          </p:grpSpPr>
          <p:sp>
            <p:nvSpPr>
              <p:cNvPr id="10" name="Freeform 10"/>
              <p:cNvSpPr/>
              <p:nvPr/>
            </p:nvSpPr>
            <p:spPr>
              <a:xfrm>
                <a:off x="0" y="0"/>
                <a:ext cx="2851042" cy="406400"/>
              </a:xfrm>
              <a:custGeom>
                <a:avLst/>
                <a:gdLst/>
                <a:ahLst/>
                <a:cxnLst/>
                <a:rect l="l" t="t" r="r" b="b"/>
                <a:pathLst>
                  <a:path w="2851042" h="406400">
                    <a:moveTo>
                      <a:pt x="2647842" y="0"/>
                    </a:moveTo>
                    <a:cubicBezTo>
                      <a:pt x="2760067" y="0"/>
                      <a:pt x="2851042" y="90976"/>
                      <a:pt x="2851042" y="203200"/>
                    </a:cubicBezTo>
                    <a:cubicBezTo>
                      <a:pt x="2851042" y="315424"/>
                      <a:pt x="2760067" y="406400"/>
                      <a:pt x="2647842" y="406400"/>
                    </a:cubicBezTo>
                    <a:lnTo>
                      <a:pt x="203200" y="406400"/>
                    </a:lnTo>
                    <a:cubicBezTo>
                      <a:pt x="90976" y="406400"/>
                      <a:pt x="0" y="315424"/>
                      <a:pt x="0" y="203200"/>
                    </a:cubicBezTo>
                    <a:cubicBezTo>
                      <a:pt x="0" y="90976"/>
                      <a:pt x="90976" y="0"/>
                      <a:pt x="203200" y="0"/>
                    </a:cubicBezTo>
                    <a:close/>
                  </a:path>
                </a:pathLst>
              </a:custGeom>
              <a:solidFill>
                <a:srgbClr val="FFEBCF"/>
              </a:solidFill>
            </p:spPr>
            <p:txBody>
              <a:bodyPr/>
              <a:lstStyle/>
              <a:p>
                <a:endParaRPr lang="en-CA"/>
              </a:p>
            </p:txBody>
          </p:sp>
          <p:sp>
            <p:nvSpPr>
              <p:cNvPr id="11" name="TextBox 11"/>
              <p:cNvSpPr txBox="1"/>
              <p:nvPr/>
            </p:nvSpPr>
            <p:spPr>
              <a:xfrm>
                <a:off x="0" y="-38100"/>
                <a:ext cx="2851043" cy="444500"/>
              </a:xfrm>
              <a:prstGeom prst="rect">
                <a:avLst/>
              </a:prstGeom>
            </p:spPr>
            <p:txBody>
              <a:bodyPr lIns="50800" tIns="50800" rIns="50800" bIns="50800" rtlCol="0" anchor="ctr"/>
              <a:lstStyle/>
              <a:p>
                <a:pPr algn="ctr">
                  <a:lnSpc>
                    <a:spcPts val="2659"/>
                  </a:lnSpc>
                  <a:spcBef>
                    <a:spcPct val="0"/>
                  </a:spcBef>
                </a:pPr>
                <a:endParaRPr/>
              </a:p>
            </p:txBody>
          </p:sp>
        </p:grpSp>
        <p:sp>
          <p:nvSpPr>
            <p:cNvPr id="12" name="TextBox 12"/>
            <p:cNvSpPr txBox="1"/>
            <p:nvPr/>
          </p:nvSpPr>
          <p:spPr>
            <a:xfrm>
              <a:off x="1036861" y="248636"/>
              <a:ext cx="11705856" cy="2098675"/>
            </a:xfrm>
            <a:prstGeom prst="rect">
              <a:avLst/>
            </a:prstGeom>
          </p:spPr>
          <p:txBody>
            <a:bodyPr lIns="0" tIns="0" rIns="0" bIns="0" rtlCol="0" anchor="t">
              <a:spAutoFit/>
            </a:bodyPr>
            <a:lstStyle/>
            <a:p>
              <a:pPr algn="l">
                <a:lnSpc>
                  <a:spcPts val="4200"/>
                </a:lnSpc>
              </a:pPr>
              <a:r>
                <a:rPr lang="en-US" sz="3000">
                  <a:solidFill>
                    <a:srgbClr val="43270F"/>
                  </a:solidFill>
                  <a:latin typeface="Glacial Indifference"/>
                  <a:ea typeface="Glacial Indifference"/>
                  <a:cs typeface="Glacial Indifference"/>
                  <a:sym typeface="Glacial Indifference"/>
                </a:rPr>
                <a:t>On s’engage pour une cause sociale ou pour le bien d’autrui, parce qu’on sent le besoin et la capacité d’être utile à notre communauté. </a:t>
              </a:r>
            </a:p>
          </p:txBody>
        </p:sp>
      </p:grpSp>
      <p:sp>
        <p:nvSpPr>
          <p:cNvPr id="13" name="TextBox 13"/>
          <p:cNvSpPr txBox="1"/>
          <p:nvPr/>
        </p:nvSpPr>
        <p:spPr>
          <a:xfrm>
            <a:off x="164737" y="38100"/>
            <a:ext cx="7206071" cy="3044190"/>
          </a:xfrm>
          <a:prstGeom prst="rect">
            <a:avLst/>
          </a:prstGeom>
        </p:spPr>
        <p:txBody>
          <a:bodyPr lIns="0" tIns="0" rIns="0" bIns="0" rtlCol="0" anchor="t">
            <a:spAutoFit/>
          </a:bodyPr>
          <a:lstStyle/>
          <a:p>
            <a:pPr algn="ctr">
              <a:lnSpc>
                <a:spcPts val="7979"/>
              </a:lnSpc>
            </a:pPr>
            <a:r>
              <a:rPr lang="en-US" sz="6999">
                <a:solidFill>
                  <a:srgbClr val="82AFA6"/>
                </a:solidFill>
                <a:latin typeface="More Sugar"/>
                <a:ea typeface="More Sugar"/>
                <a:cs typeface="More Sugar"/>
                <a:sym typeface="More Sugar"/>
              </a:rPr>
              <a:t>Faire du Bénévolat ? </a:t>
            </a:r>
          </a:p>
          <a:p>
            <a:pPr marL="0" lvl="0" indent="0" algn="ctr">
              <a:lnSpc>
                <a:spcPts val="7979"/>
              </a:lnSpc>
              <a:spcBef>
                <a:spcPct val="0"/>
              </a:spcBef>
            </a:pPr>
            <a:r>
              <a:rPr lang="en-US" sz="6999">
                <a:solidFill>
                  <a:srgbClr val="82AFA6"/>
                </a:solidFill>
                <a:latin typeface="More Sugar"/>
                <a:ea typeface="More Sugar"/>
                <a:cs typeface="More Sugar"/>
                <a:sym typeface="More Sugar"/>
              </a:rPr>
              <a:t>Mais pourquoi ? </a:t>
            </a:r>
          </a:p>
        </p:txBody>
      </p:sp>
      <p:grpSp>
        <p:nvGrpSpPr>
          <p:cNvPr id="14" name="Group 14"/>
          <p:cNvGrpSpPr/>
          <p:nvPr/>
        </p:nvGrpSpPr>
        <p:grpSpPr>
          <a:xfrm>
            <a:off x="10844525" y="3469535"/>
            <a:ext cx="7206071" cy="798477"/>
            <a:chOff x="0" y="0"/>
            <a:chExt cx="9608094" cy="1064636"/>
          </a:xfrm>
        </p:grpSpPr>
        <p:grpSp>
          <p:nvGrpSpPr>
            <p:cNvPr id="15" name="Group 15"/>
            <p:cNvGrpSpPr/>
            <p:nvPr/>
          </p:nvGrpSpPr>
          <p:grpSpPr>
            <a:xfrm>
              <a:off x="682407" y="0"/>
              <a:ext cx="8065972" cy="1064636"/>
              <a:chOff x="0" y="0"/>
              <a:chExt cx="3078998" cy="406400"/>
            </a:xfrm>
          </p:grpSpPr>
          <p:sp>
            <p:nvSpPr>
              <p:cNvPr id="16" name="Freeform 16"/>
              <p:cNvSpPr/>
              <p:nvPr/>
            </p:nvSpPr>
            <p:spPr>
              <a:xfrm>
                <a:off x="0" y="0"/>
                <a:ext cx="3078998" cy="406400"/>
              </a:xfrm>
              <a:custGeom>
                <a:avLst/>
                <a:gdLst/>
                <a:ahLst/>
                <a:cxnLst/>
                <a:rect l="l" t="t" r="r" b="b"/>
                <a:pathLst>
                  <a:path w="3078998" h="406400">
                    <a:moveTo>
                      <a:pt x="2875798" y="0"/>
                    </a:moveTo>
                    <a:cubicBezTo>
                      <a:pt x="2988022" y="0"/>
                      <a:pt x="3078998" y="90976"/>
                      <a:pt x="3078998" y="203200"/>
                    </a:cubicBezTo>
                    <a:cubicBezTo>
                      <a:pt x="3078998" y="315424"/>
                      <a:pt x="2988022" y="406400"/>
                      <a:pt x="2875798" y="406400"/>
                    </a:cubicBezTo>
                    <a:lnTo>
                      <a:pt x="203200" y="406400"/>
                    </a:lnTo>
                    <a:cubicBezTo>
                      <a:pt x="90976" y="406400"/>
                      <a:pt x="0" y="315424"/>
                      <a:pt x="0" y="203200"/>
                    </a:cubicBezTo>
                    <a:cubicBezTo>
                      <a:pt x="0" y="90976"/>
                      <a:pt x="90976" y="0"/>
                      <a:pt x="203200" y="0"/>
                    </a:cubicBezTo>
                    <a:close/>
                  </a:path>
                </a:pathLst>
              </a:custGeom>
              <a:solidFill>
                <a:srgbClr val="FFEBCF"/>
              </a:solidFill>
            </p:spPr>
            <p:txBody>
              <a:bodyPr/>
              <a:lstStyle/>
              <a:p>
                <a:endParaRPr lang="en-CA"/>
              </a:p>
            </p:txBody>
          </p:sp>
          <p:sp>
            <p:nvSpPr>
              <p:cNvPr id="17" name="TextBox 17"/>
              <p:cNvSpPr txBox="1"/>
              <p:nvPr/>
            </p:nvSpPr>
            <p:spPr>
              <a:xfrm>
                <a:off x="0" y="-38100"/>
                <a:ext cx="3078998" cy="444500"/>
              </a:xfrm>
              <a:prstGeom prst="rect">
                <a:avLst/>
              </a:prstGeom>
            </p:spPr>
            <p:txBody>
              <a:bodyPr lIns="50800" tIns="50800" rIns="50800" bIns="50800" rtlCol="0" anchor="ctr"/>
              <a:lstStyle/>
              <a:p>
                <a:pPr algn="ctr">
                  <a:lnSpc>
                    <a:spcPts val="2659"/>
                  </a:lnSpc>
                  <a:spcBef>
                    <a:spcPct val="0"/>
                  </a:spcBef>
                </a:pPr>
                <a:endParaRPr/>
              </a:p>
            </p:txBody>
          </p:sp>
        </p:grpSp>
        <p:sp>
          <p:nvSpPr>
            <p:cNvPr id="18" name="TextBox 18"/>
            <p:cNvSpPr txBox="1"/>
            <p:nvPr/>
          </p:nvSpPr>
          <p:spPr>
            <a:xfrm>
              <a:off x="0" y="140523"/>
              <a:ext cx="9608094" cy="793115"/>
            </a:xfrm>
            <a:prstGeom prst="rect">
              <a:avLst/>
            </a:prstGeom>
          </p:spPr>
          <p:txBody>
            <a:bodyPr lIns="0" tIns="0" rIns="0" bIns="0" rtlCol="0" anchor="t">
              <a:spAutoFit/>
            </a:bodyPr>
            <a:lstStyle/>
            <a:p>
              <a:pPr marL="0" lvl="0" indent="0" algn="ctr">
                <a:lnSpc>
                  <a:spcPts val="4560"/>
                </a:lnSpc>
                <a:spcBef>
                  <a:spcPct val="0"/>
                </a:spcBef>
              </a:pPr>
              <a:r>
                <a:rPr lang="en-US" sz="4000">
                  <a:solidFill>
                    <a:srgbClr val="43270F"/>
                  </a:solidFill>
                  <a:latin typeface="More Sugar"/>
                  <a:ea typeface="More Sugar"/>
                  <a:cs typeface="More Sugar"/>
                  <a:sym typeface="More Sugar"/>
                </a:rPr>
                <a:t>Soutenir une cause</a:t>
              </a:r>
            </a:p>
          </p:txBody>
        </p:sp>
      </p:grpSp>
      <p:grpSp>
        <p:nvGrpSpPr>
          <p:cNvPr id="19" name="Group 19"/>
          <p:cNvGrpSpPr/>
          <p:nvPr/>
        </p:nvGrpSpPr>
        <p:grpSpPr>
          <a:xfrm>
            <a:off x="10634459" y="4744262"/>
            <a:ext cx="7206071" cy="798477"/>
            <a:chOff x="0" y="0"/>
            <a:chExt cx="9608094" cy="1064636"/>
          </a:xfrm>
        </p:grpSpPr>
        <p:grpSp>
          <p:nvGrpSpPr>
            <p:cNvPr id="20" name="Group 20"/>
            <p:cNvGrpSpPr/>
            <p:nvPr/>
          </p:nvGrpSpPr>
          <p:grpSpPr>
            <a:xfrm>
              <a:off x="1587883" y="0"/>
              <a:ext cx="6609637" cy="1064636"/>
              <a:chOff x="0" y="0"/>
              <a:chExt cx="2523076" cy="406400"/>
            </a:xfrm>
          </p:grpSpPr>
          <p:sp>
            <p:nvSpPr>
              <p:cNvPr id="21" name="Freeform 21"/>
              <p:cNvSpPr/>
              <p:nvPr/>
            </p:nvSpPr>
            <p:spPr>
              <a:xfrm>
                <a:off x="0" y="0"/>
                <a:ext cx="2523076" cy="406400"/>
              </a:xfrm>
              <a:custGeom>
                <a:avLst/>
                <a:gdLst/>
                <a:ahLst/>
                <a:cxnLst/>
                <a:rect l="l" t="t" r="r" b="b"/>
                <a:pathLst>
                  <a:path w="2523076" h="406400">
                    <a:moveTo>
                      <a:pt x="2319876" y="0"/>
                    </a:moveTo>
                    <a:cubicBezTo>
                      <a:pt x="2432100" y="0"/>
                      <a:pt x="2523076" y="90976"/>
                      <a:pt x="2523076" y="203200"/>
                    </a:cubicBezTo>
                    <a:cubicBezTo>
                      <a:pt x="2523076" y="315424"/>
                      <a:pt x="2432100" y="406400"/>
                      <a:pt x="2319876" y="406400"/>
                    </a:cubicBezTo>
                    <a:lnTo>
                      <a:pt x="203200" y="406400"/>
                    </a:lnTo>
                    <a:cubicBezTo>
                      <a:pt x="90976" y="406400"/>
                      <a:pt x="0" y="315424"/>
                      <a:pt x="0" y="203200"/>
                    </a:cubicBezTo>
                    <a:cubicBezTo>
                      <a:pt x="0" y="90976"/>
                      <a:pt x="90976" y="0"/>
                      <a:pt x="203200" y="0"/>
                    </a:cubicBezTo>
                    <a:close/>
                  </a:path>
                </a:pathLst>
              </a:custGeom>
              <a:solidFill>
                <a:srgbClr val="FFEBCF"/>
              </a:solidFill>
            </p:spPr>
            <p:txBody>
              <a:bodyPr/>
              <a:lstStyle/>
              <a:p>
                <a:endParaRPr lang="en-CA"/>
              </a:p>
            </p:txBody>
          </p:sp>
          <p:sp>
            <p:nvSpPr>
              <p:cNvPr id="22" name="TextBox 22"/>
              <p:cNvSpPr txBox="1"/>
              <p:nvPr/>
            </p:nvSpPr>
            <p:spPr>
              <a:xfrm>
                <a:off x="0" y="-38100"/>
                <a:ext cx="2523076" cy="444500"/>
              </a:xfrm>
              <a:prstGeom prst="rect">
                <a:avLst/>
              </a:prstGeom>
            </p:spPr>
            <p:txBody>
              <a:bodyPr lIns="50800" tIns="50800" rIns="50800" bIns="50800" rtlCol="0" anchor="ctr"/>
              <a:lstStyle/>
              <a:p>
                <a:pPr algn="ctr">
                  <a:lnSpc>
                    <a:spcPts val="2659"/>
                  </a:lnSpc>
                  <a:spcBef>
                    <a:spcPct val="0"/>
                  </a:spcBef>
                </a:pPr>
                <a:endParaRPr/>
              </a:p>
            </p:txBody>
          </p:sp>
        </p:grpSp>
        <p:sp>
          <p:nvSpPr>
            <p:cNvPr id="23" name="TextBox 23"/>
            <p:cNvSpPr txBox="1"/>
            <p:nvPr/>
          </p:nvSpPr>
          <p:spPr>
            <a:xfrm>
              <a:off x="0" y="190405"/>
              <a:ext cx="9608094" cy="793115"/>
            </a:xfrm>
            <a:prstGeom prst="rect">
              <a:avLst/>
            </a:prstGeom>
          </p:spPr>
          <p:txBody>
            <a:bodyPr lIns="0" tIns="0" rIns="0" bIns="0" rtlCol="0" anchor="t">
              <a:spAutoFit/>
            </a:bodyPr>
            <a:lstStyle/>
            <a:p>
              <a:pPr marL="0" lvl="0" indent="0" algn="ctr">
                <a:lnSpc>
                  <a:spcPts val="4560"/>
                </a:lnSpc>
                <a:spcBef>
                  <a:spcPct val="0"/>
                </a:spcBef>
              </a:pPr>
              <a:r>
                <a:rPr lang="en-US" sz="4000">
                  <a:solidFill>
                    <a:srgbClr val="43270F"/>
                  </a:solidFill>
                  <a:latin typeface="More Sugar"/>
                  <a:ea typeface="More Sugar"/>
                  <a:cs typeface="More Sugar"/>
                  <a:sym typeface="More Sugar"/>
                </a:rPr>
                <a:t> Améliorer son milieu de vie</a:t>
              </a:r>
            </a:p>
          </p:txBody>
        </p:sp>
      </p:grpSp>
      <p:sp>
        <p:nvSpPr>
          <p:cNvPr id="24" name="Freeform 24"/>
          <p:cNvSpPr/>
          <p:nvPr/>
        </p:nvSpPr>
        <p:spPr>
          <a:xfrm>
            <a:off x="0" y="9294214"/>
            <a:ext cx="3323834" cy="992786"/>
          </a:xfrm>
          <a:custGeom>
            <a:avLst/>
            <a:gdLst/>
            <a:ahLst/>
            <a:cxnLst/>
            <a:rect l="l" t="t" r="r" b="b"/>
            <a:pathLst>
              <a:path w="3323834" h="992786">
                <a:moveTo>
                  <a:pt x="0" y="0"/>
                </a:moveTo>
                <a:lnTo>
                  <a:pt x="3323834" y="0"/>
                </a:lnTo>
                <a:lnTo>
                  <a:pt x="3323834" y="992786"/>
                </a:lnTo>
                <a:lnTo>
                  <a:pt x="0" y="992786"/>
                </a:lnTo>
                <a:lnTo>
                  <a:pt x="0" y="0"/>
                </a:lnTo>
                <a:close/>
              </a:path>
            </a:pathLst>
          </a:custGeom>
          <a:blipFill>
            <a:blip r:embed="rId2"/>
            <a:stretch>
              <a:fillRect/>
            </a:stretch>
          </a:blipFill>
        </p:spPr>
        <p:txBody>
          <a:bodyPr/>
          <a:lstStyle/>
          <a:p>
            <a:endParaRPr lang="en-CA"/>
          </a:p>
        </p:txBody>
      </p:sp>
      <p:sp>
        <p:nvSpPr>
          <p:cNvPr id="25" name="Freeform 25"/>
          <p:cNvSpPr/>
          <p:nvPr/>
        </p:nvSpPr>
        <p:spPr>
          <a:xfrm>
            <a:off x="13590598" y="9398858"/>
            <a:ext cx="4697402" cy="975174"/>
          </a:xfrm>
          <a:custGeom>
            <a:avLst/>
            <a:gdLst/>
            <a:ahLst/>
            <a:cxnLst/>
            <a:rect l="l" t="t" r="r" b="b"/>
            <a:pathLst>
              <a:path w="4697402" h="975174">
                <a:moveTo>
                  <a:pt x="0" y="0"/>
                </a:moveTo>
                <a:lnTo>
                  <a:pt x="4697402" y="0"/>
                </a:lnTo>
                <a:lnTo>
                  <a:pt x="4697402" y="975174"/>
                </a:lnTo>
                <a:lnTo>
                  <a:pt x="0" y="975174"/>
                </a:lnTo>
                <a:lnTo>
                  <a:pt x="0" y="0"/>
                </a:lnTo>
                <a:close/>
              </a:path>
            </a:pathLst>
          </a:custGeom>
          <a:blipFill>
            <a:blip r:embed="rId3"/>
            <a:stretch>
              <a:fillRect l="-5134" t="-201950" b="-204482"/>
            </a:stretch>
          </a:blipFill>
        </p:spPr>
        <p:txBody>
          <a:bodyPr/>
          <a:lstStyle/>
          <a:p>
            <a:endParaRPr lang="en-CA"/>
          </a:p>
        </p:txBody>
      </p:sp>
      <p:grpSp>
        <p:nvGrpSpPr>
          <p:cNvPr id="26" name="Group 26"/>
          <p:cNvGrpSpPr/>
          <p:nvPr/>
        </p:nvGrpSpPr>
        <p:grpSpPr>
          <a:xfrm>
            <a:off x="0" y="5476905"/>
            <a:ext cx="7626048" cy="1880640"/>
            <a:chOff x="0" y="0"/>
            <a:chExt cx="10168064" cy="2507520"/>
          </a:xfrm>
        </p:grpSpPr>
        <p:grpSp>
          <p:nvGrpSpPr>
            <p:cNvPr id="27" name="Group 27"/>
            <p:cNvGrpSpPr/>
            <p:nvPr/>
          </p:nvGrpSpPr>
          <p:grpSpPr>
            <a:xfrm>
              <a:off x="1680426" y="0"/>
              <a:ext cx="6994854" cy="1064636"/>
              <a:chOff x="0" y="0"/>
              <a:chExt cx="2670124" cy="406400"/>
            </a:xfrm>
          </p:grpSpPr>
          <p:sp>
            <p:nvSpPr>
              <p:cNvPr id="28" name="Freeform 28"/>
              <p:cNvSpPr/>
              <p:nvPr/>
            </p:nvSpPr>
            <p:spPr>
              <a:xfrm>
                <a:off x="0" y="0"/>
                <a:ext cx="2670124" cy="406400"/>
              </a:xfrm>
              <a:custGeom>
                <a:avLst/>
                <a:gdLst/>
                <a:ahLst/>
                <a:cxnLst/>
                <a:rect l="l" t="t" r="r" b="b"/>
                <a:pathLst>
                  <a:path w="2670124" h="406400">
                    <a:moveTo>
                      <a:pt x="2466924" y="0"/>
                    </a:moveTo>
                    <a:cubicBezTo>
                      <a:pt x="2579148" y="0"/>
                      <a:pt x="2670124" y="90976"/>
                      <a:pt x="2670124" y="203200"/>
                    </a:cubicBezTo>
                    <a:cubicBezTo>
                      <a:pt x="2670124" y="315424"/>
                      <a:pt x="2579148" y="406400"/>
                      <a:pt x="2466924" y="406400"/>
                    </a:cubicBezTo>
                    <a:lnTo>
                      <a:pt x="203200" y="406400"/>
                    </a:lnTo>
                    <a:cubicBezTo>
                      <a:pt x="90976" y="406400"/>
                      <a:pt x="0" y="315424"/>
                      <a:pt x="0" y="203200"/>
                    </a:cubicBezTo>
                    <a:cubicBezTo>
                      <a:pt x="0" y="90976"/>
                      <a:pt x="90976" y="0"/>
                      <a:pt x="203200" y="0"/>
                    </a:cubicBezTo>
                    <a:close/>
                  </a:path>
                </a:pathLst>
              </a:custGeom>
              <a:solidFill>
                <a:srgbClr val="FFEBCF"/>
              </a:solidFill>
            </p:spPr>
            <p:txBody>
              <a:bodyPr/>
              <a:lstStyle/>
              <a:p>
                <a:endParaRPr lang="en-CA"/>
              </a:p>
            </p:txBody>
          </p:sp>
          <p:sp>
            <p:nvSpPr>
              <p:cNvPr id="29" name="TextBox 29"/>
              <p:cNvSpPr txBox="1"/>
              <p:nvPr/>
            </p:nvSpPr>
            <p:spPr>
              <a:xfrm>
                <a:off x="0" y="-38100"/>
                <a:ext cx="2670124" cy="444500"/>
              </a:xfrm>
              <a:prstGeom prst="rect">
                <a:avLst/>
              </a:prstGeom>
            </p:spPr>
            <p:txBody>
              <a:bodyPr lIns="50800" tIns="50800" rIns="50800" bIns="50800" rtlCol="0" anchor="ctr"/>
              <a:lstStyle/>
              <a:p>
                <a:pPr algn="ctr">
                  <a:lnSpc>
                    <a:spcPts val="2659"/>
                  </a:lnSpc>
                  <a:spcBef>
                    <a:spcPct val="0"/>
                  </a:spcBef>
                </a:pPr>
                <a:endParaRPr/>
              </a:p>
            </p:txBody>
          </p:sp>
        </p:grpSp>
        <p:sp>
          <p:nvSpPr>
            <p:cNvPr id="30" name="TextBox 30"/>
            <p:cNvSpPr txBox="1"/>
            <p:nvPr/>
          </p:nvSpPr>
          <p:spPr>
            <a:xfrm>
              <a:off x="0" y="190405"/>
              <a:ext cx="10168064" cy="2317115"/>
            </a:xfrm>
            <a:prstGeom prst="rect">
              <a:avLst/>
            </a:prstGeom>
          </p:spPr>
          <p:txBody>
            <a:bodyPr lIns="0" tIns="0" rIns="0" bIns="0" rtlCol="0" anchor="t">
              <a:spAutoFit/>
            </a:bodyPr>
            <a:lstStyle/>
            <a:p>
              <a:pPr marL="0" lvl="0" indent="0" algn="ctr">
                <a:lnSpc>
                  <a:spcPts val="4560"/>
                </a:lnSpc>
                <a:spcBef>
                  <a:spcPct val="0"/>
                </a:spcBef>
              </a:pPr>
              <a:r>
                <a:rPr lang="en-US" sz="4000">
                  <a:solidFill>
                    <a:srgbClr val="43270F"/>
                  </a:solidFill>
                  <a:latin typeface="More Sugar"/>
                  <a:ea typeface="More Sugar"/>
                  <a:cs typeface="More Sugar"/>
                  <a:sym typeface="More Sugar"/>
                </a:rPr>
                <a:t>Pour valider votre choix de carrière et vous préparer au monde du travail</a:t>
              </a:r>
            </a:p>
          </p:txBody>
        </p:sp>
      </p:grpSp>
      <p:grpSp>
        <p:nvGrpSpPr>
          <p:cNvPr id="31" name="Group 31"/>
          <p:cNvGrpSpPr/>
          <p:nvPr/>
        </p:nvGrpSpPr>
        <p:grpSpPr>
          <a:xfrm>
            <a:off x="10798839" y="6017987"/>
            <a:ext cx="7206071" cy="798477"/>
            <a:chOff x="0" y="0"/>
            <a:chExt cx="9608094" cy="1064636"/>
          </a:xfrm>
        </p:grpSpPr>
        <p:grpSp>
          <p:nvGrpSpPr>
            <p:cNvPr id="32" name="Group 32"/>
            <p:cNvGrpSpPr/>
            <p:nvPr/>
          </p:nvGrpSpPr>
          <p:grpSpPr>
            <a:xfrm>
              <a:off x="1587883" y="0"/>
              <a:ext cx="6609637" cy="1064636"/>
              <a:chOff x="0" y="0"/>
              <a:chExt cx="2523076" cy="406400"/>
            </a:xfrm>
          </p:grpSpPr>
          <p:sp>
            <p:nvSpPr>
              <p:cNvPr id="33" name="Freeform 33"/>
              <p:cNvSpPr/>
              <p:nvPr/>
            </p:nvSpPr>
            <p:spPr>
              <a:xfrm>
                <a:off x="0" y="0"/>
                <a:ext cx="2523076" cy="406400"/>
              </a:xfrm>
              <a:custGeom>
                <a:avLst/>
                <a:gdLst/>
                <a:ahLst/>
                <a:cxnLst/>
                <a:rect l="l" t="t" r="r" b="b"/>
                <a:pathLst>
                  <a:path w="2523076" h="406400">
                    <a:moveTo>
                      <a:pt x="2319876" y="0"/>
                    </a:moveTo>
                    <a:cubicBezTo>
                      <a:pt x="2432100" y="0"/>
                      <a:pt x="2523076" y="90976"/>
                      <a:pt x="2523076" y="203200"/>
                    </a:cubicBezTo>
                    <a:cubicBezTo>
                      <a:pt x="2523076" y="315424"/>
                      <a:pt x="2432100" y="406400"/>
                      <a:pt x="2319876" y="406400"/>
                    </a:cubicBezTo>
                    <a:lnTo>
                      <a:pt x="203200" y="406400"/>
                    </a:lnTo>
                    <a:cubicBezTo>
                      <a:pt x="90976" y="406400"/>
                      <a:pt x="0" y="315424"/>
                      <a:pt x="0" y="203200"/>
                    </a:cubicBezTo>
                    <a:cubicBezTo>
                      <a:pt x="0" y="90976"/>
                      <a:pt x="90976" y="0"/>
                      <a:pt x="203200" y="0"/>
                    </a:cubicBezTo>
                    <a:close/>
                  </a:path>
                </a:pathLst>
              </a:custGeom>
              <a:solidFill>
                <a:srgbClr val="FFEBCF"/>
              </a:solidFill>
            </p:spPr>
            <p:txBody>
              <a:bodyPr/>
              <a:lstStyle/>
              <a:p>
                <a:endParaRPr lang="en-CA"/>
              </a:p>
            </p:txBody>
          </p:sp>
          <p:sp>
            <p:nvSpPr>
              <p:cNvPr id="34" name="TextBox 34"/>
              <p:cNvSpPr txBox="1"/>
              <p:nvPr/>
            </p:nvSpPr>
            <p:spPr>
              <a:xfrm>
                <a:off x="0" y="-38100"/>
                <a:ext cx="2523076" cy="444500"/>
              </a:xfrm>
              <a:prstGeom prst="rect">
                <a:avLst/>
              </a:prstGeom>
            </p:spPr>
            <p:txBody>
              <a:bodyPr lIns="50800" tIns="50800" rIns="50800" bIns="50800" rtlCol="0" anchor="ctr"/>
              <a:lstStyle/>
              <a:p>
                <a:pPr algn="ctr">
                  <a:lnSpc>
                    <a:spcPts val="2659"/>
                  </a:lnSpc>
                  <a:spcBef>
                    <a:spcPct val="0"/>
                  </a:spcBef>
                </a:pPr>
                <a:endParaRPr/>
              </a:p>
            </p:txBody>
          </p:sp>
        </p:grpSp>
        <p:sp>
          <p:nvSpPr>
            <p:cNvPr id="35" name="TextBox 35"/>
            <p:cNvSpPr txBox="1"/>
            <p:nvPr/>
          </p:nvSpPr>
          <p:spPr>
            <a:xfrm>
              <a:off x="0" y="190405"/>
              <a:ext cx="9608094" cy="793115"/>
            </a:xfrm>
            <a:prstGeom prst="rect">
              <a:avLst/>
            </a:prstGeom>
          </p:spPr>
          <p:txBody>
            <a:bodyPr lIns="0" tIns="0" rIns="0" bIns="0" rtlCol="0" anchor="t">
              <a:spAutoFit/>
            </a:bodyPr>
            <a:lstStyle/>
            <a:p>
              <a:pPr marL="0" lvl="0" indent="0" algn="ctr">
                <a:lnSpc>
                  <a:spcPts val="4560"/>
                </a:lnSpc>
                <a:spcBef>
                  <a:spcPct val="0"/>
                </a:spcBef>
              </a:pPr>
              <a:r>
                <a:rPr lang="en-US" sz="4000">
                  <a:solidFill>
                    <a:srgbClr val="43270F"/>
                  </a:solidFill>
                  <a:latin typeface="More Sugar"/>
                  <a:ea typeface="More Sugar"/>
                  <a:cs typeface="More Sugar"/>
                  <a:sym typeface="More Sugar"/>
                </a:rPr>
                <a:t>Développer des compétences</a:t>
              </a:r>
            </a:p>
          </p:txBody>
        </p:sp>
      </p:grpSp>
      <p:grpSp>
        <p:nvGrpSpPr>
          <p:cNvPr id="36" name="Group 36"/>
          <p:cNvGrpSpPr/>
          <p:nvPr/>
        </p:nvGrpSpPr>
        <p:grpSpPr>
          <a:xfrm>
            <a:off x="10798839" y="7487288"/>
            <a:ext cx="7206071" cy="798477"/>
            <a:chOff x="0" y="0"/>
            <a:chExt cx="9608094" cy="1064636"/>
          </a:xfrm>
        </p:grpSpPr>
        <p:grpSp>
          <p:nvGrpSpPr>
            <p:cNvPr id="37" name="Group 37"/>
            <p:cNvGrpSpPr/>
            <p:nvPr/>
          </p:nvGrpSpPr>
          <p:grpSpPr>
            <a:xfrm>
              <a:off x="1587883" y="0"/>
              <a:ext cx="6609637" cy="1064636"/>
              <a:chOff x="0" y="0"/>
              <a:chExt cx="2523076" cy="406400"/>
            </a:xfrm>
          </p:grpSpPr>
          <p:sp>
            <p:nvSpPr>
              <p:cNvPr id="38" name="Freeform 38"/>
              <p:cNvSpPr/>
              <p:nvPr/>
            </p:nvSpPr>
            <p:spPr>
              <a:xfrm>
                <a:off x="0" y="0"/>
                <a:ext cx="2523076" cy="406400"/>
              </a:xfrm>
              <a:custGeom>
                <a:avLst/>
                <a:gdLst/>
                <a:ahLst/>
                <a:cxnLst/>
                <a:rect l="l" t="t" r="r" b="b"/>
                <a:pathLst>
                  <a:path w="2523076" h="406400">
                    <a:moveTo>
                      <a:pt x="2319876" y="0"/>
                    </a:moveTo>
                    <a:cubicBezTo>
                      <a:pt x="2432100" y="0"/>
                      <a:pt x="2523076" y="90976"/>
                      <a:pt x="2523076" y="203200"/>
                    </a:cubicBezTo>
                    <a:cubicBezTo>
                      <a:pt x="2523076" y="315424"/>
                      <a:pt x="2432100" y="406400"/>
                      <a:pt x="2319876" y="406400"/>
                    </a:cubicBezTo>
                    <a:lnTo>
                      <a:pt x="203200" y="406400"/>
                    </a:lnTo>
                    <a:cubicBezTo>
                      <a:pt x="90976" y="406400"/>
                      <a:pt x="0" y="315424"/>
                      <a:pt x="0" y="203200"/>
                    </a:cubicBezTo>
                    <a:cubicBezTo>
                      <a:pt x="0" y="90976"/>
                      <a:pt x="90976" y="0"/>
                      <a:pt x="203200" y="0"/>
                    </a:cubicBezTo>
                    <a:close/>
                  </a:path>
                </a:pathLst>
              </a:custGeom>
              <a:solidFill>
                <a:srgbClr val="FFEBCF"/>
              </a:solidFill>
            </p:spPr>
            <p:txBody>
              <a:bodyPr/>
              <a:lstStyle/>
              <a:p>
                <a:endParaRPr lang="en-CA"/>
              </a:p>
            </p:txBody>
          </p:sp>
          <p:sp>
            <p:nvSpPr>
              <p:cNvPr id="39" name="TextBox 39"/>
              <p:cNvSpPr txBox="1"/>
              <p:nvPr/>
            </p:nvSpPr>
            <p:spPr>
              <a:xfrm>
                <a:off x="0" y="-38100"/>
                <a:ext cx="2523076" cy="444500"/>
              </a:xfrm>
              <a:prstGeom prst="rect">
                <a:avLst/>
              </a:prstGeom>
            </p:spPr>
            <p:txBody>
              <a:bodyPr lIns="50800" tIns="50800" rIns="50800" bIns="50800" rtlCol="0" anchor="ctr"/>
              <a:lstStyle/>
              <a:p>
                <a:pPr algn="ctr">
                  <a:lnSpc>
                    <a:spcPts val="2659"/>
                  </a:lnSpc>
                  <a:spcBef>
                    <a:spcPct val="0"/>
                  </a:spcBef>
                </a:pPr>
                <a:endParaRPr/>
              </a:p>
            </p:txBody>
          </p:sp>
        </p:grpSp>
        <p:sp>
          <p:nvSpPr>
            <p:cNvPr id="40" name="TextBox 40"/>
            <p:cNvSpPr txBox="1"/>
            <p:nvPr/>
          </p:nvSpPr>
          <p:spPr>
            <a:xfrm>
              <a:off x="0" y="190405"/>
              <a:ext cx="9608094" cy="793115"/>
            </a:xfrm>
            <a:prstGeom prst="rect">
              <a:avLst/>
            </a:prstGeom>
          </p:spPr>
          <p:txBody>
            <a:bodyPr lIns="0" tIns="0" rIns="0" bIns="0" rtlCol="0" anchor="t">
              <a:spAutoFit/>
            </a:bodyPr>
            <a:lstStyle/>
            <a:p>
              <a:pPr marL="0" lvl="0" indent="0" algn="ctr">
                <a:lnSpc>
                  <a:spcPts val="4560"/>
                </a:lnSpc>
                <a:spcBef>
                  <a:spcPct val="0"/>
                </a:spcBef>
              </a:pPr>
              <a:r>
                <a:rPr lang="en-US" sz="4000">
                  <a:solidFill>
                    <a:srgbClr val="43270F"/>
                  </a:solidFill>
                  <a:latin typeface="More Sugar"/>
                  <a:ea typeface="More Sugar"/>
                  <a:cs typeface="More Sugar"/>
                  <a:sym typeface="More Sugar"/>
                </a:rPr>
                <a:t>Rencontrer du monde</a:t>
              </a:r>
            </a:p>
          </p:txBody>
        </p:sp>
      </p:grpSp>
      <p:sp>
        <p:nvSpPr>
          <p:cNvPr id="41" name="TextBox 41"/>
          <p:cNvSpPr txBox="1"/>
          <p:nvPr/>
        </p:nvSpPr>
        <p:spPr>
          <a:xfrm>
            <a:off x="164737" y="3576546"/>
            <a:ext cx="7623662" cy="1735455"/>
          </a:xfrm>
          <a:prstGeom prst="rect">
            <a:avLst/>
          </a:prstGeom>
        </p:spPr>
        <p:txBody>
          <a:bodyPr lIns="0" tIns="0" rIns="0" bIns="0" rtlCol="0" anchor="t">
            <a:spAutoFit/>
          </a:bodyPr>
          <a:lstStyle/>
          <a:p>
            <a:pPr marL="0" lvl="0" indent="0" algn="ctr">
              <a:lnSpc>
                <a:spcPts val="4560"/>
              </a:lnSpc>
              <a:spcBef>
                <a:spcPct val="0"/>
              </a:spcBef>
            </a:pPr>
            <a:r>
              <a:rPr lang="en-US" sz="4000" u="none" strike="noStrike">
                <a:solidFill>
                  <a:srgbClr val="43270F"/>
                </a:solidFill>
                <a:latin typeface="More Sugar"/>
                <a:ea typeface="More Sugar"/>
                <a:cs typeface="More Sugar"/>
                <a:sym typeface="More Sugar"/>
              </a:rPr>
              <a:t>Pour se familiariser avec les valeurs du milieu (entraide, respect, collaboration)</a:t>
            </a:r>
          </a:p>
        </p:txBody>
      </p:sp>
      <p:sp>
        <p:nvSpPr>
          <p:cNvPr id="42" name="TextBox 42"/>
          <p:cNvSpPr txBox="1"/>
          <p:nvPr/>
        </p:nvSpPr>
        <p:spPr>
          <a:xfrm>
            <a:off x="304784" y="7496813"/>
            <a:ext cx="7230629" cy="1735455"/>
          </a:xfrm>
          <a:prstGeom prst="rect">
            <a:avLst/>
          </a:prstGeom>
        </p:spPr>
        <p:txBody>
          <a:bodyPr lIns="0" tIns="0" rIns="0" bIns="0" rtlCol="0" anchor="t">
            <a:spAutoFit/>
          </a:bodyPr>
          <a:lstStyle/>
          <a:p>
            <a:pPr marL="0" lvl="0" indent="0" algn="ctr">
              <a:lnSpc>
                <a:spcPts val="4560"/>
              </a:lnSpc>
              <a:spcBef>
                <a:spcPct val="0"/>
              </a:spcBef>
            </a:pPr>
            <a:r>
              <a:rPr lang="en-US" sz="4000" u="none" strike="noStrike">
                <a:solidFill>
                  <a:srgbClr val="43270F"/>
                </a:solidFill>
                <a:latin typeface="More Sugar"/>
                <a:ea typeface="More Sugar"/>
                <a:cs typeface="More Sugar"/>
                <a:sym typeface="More Sugar"/>
              </a:rPr>
              <a:t>Pour des références dans la construction de votre réseau social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10800000">
            <a:off x="10674126" y="6616515"/>
            <a:ext cx="15227748" cy="6024025"/>
            <a:chOff x="0" y="0"/>
            <a:chExt cx="1540969" cy="609600"/>
          </a:xfrm>
        </p:grpSpPr>
        <p:sp>
          <p:nvSpPr>
            <p:cNvPr id="3" name="Freeform 3"/>
            <p:cNvSpPr/>
            <p:nvPr/>
          </p:nvSpPr>
          <p:spPr>
            <a:xfrm>
              <a:off x="0" y="0"/>
              <a:ext cx="1540969" cy="609600"/>
            </a:xfrm>
            <a:custGeom>
              <a:avLst/>
              <a:gdLst/>
              <a:ahLst/>
              <a:cxnLst/>
              <a:rect l="l" t="t" r="r" b="b"/>
              <a:pathLst>
                <a:path w="1540969" h="609600">
                  <a:moveTo>
                    <a:pt x="203200" y="609600"/>
                  </a:moveTo>
                  <a:lnTo>
                    <a:pt x="1337769" y="609600"/>
                  </a:lnTo>
                  <a:lnTo>
                    <a:pt x="1540969" y="0"/>
                  </a:lnTo>
                  <a:lnTo>
                    <a:pt x="0" y="0"/>
                  </a:lnTo>
                  <a:lnTo>
                    <a:pt x="203200" y="609600"/>
                  </a:lnTo>
                  <a:close/>
                </a:path>
              </a:pathLst>
            </a:custGeom>
            <a:solidFill>
              <a:srgbClr val="EDFDFA"/>
            </a:solidFill>
          </p:spPr>
          <p:txBody>
            <a:bodyPr/>
            <a:lstStyle/>
            <a:p>
              <a:endParaRPr lang="en-CA"/>
            </a:p>
          </p:txBody>
        </p:sp>
        <p:sp>
          <p:nvSpPr>
            <p:cNvPr id="4" name="TextBox 4"/>
            <p:cNvSpPr txBox="1"/>
            <p:nvPr/>
          </p:nvSpPr>
          <p:spPr>
            <a:xfrm>
              <a:off x="127000" y="-38100"/>
              <a:ext cx="1286969" cy="647700"/>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rot="-10800000">
            <a:off x="14276749" y="1474268"/>
            <a:ext cx="15227748" cy="6024025"/>
            <a:chOff x="0" y="0"/>
            <a:chExt cx="1540969" cy="609600"/>
          </a:xfrm>
        </p:grpSpPr>
        <p:sp>
          <p:nvSpPr>
            <p:cNvPr id="6" name="Freeform 6"/>
            <p:cNvSpPr/>
            <p:nvPr/>
          </p:nvSpPr>
          <p:spPr>
            <a:xfrm>
              <a:off x="0" y="0"/>
              <a:ext cx="1540969" cy="609600"/>
            </a:xfrm>
            <a:custGeom>
              <a:avLst/>
              <a:gdLst/>
              <a:ahLst/>
              <a:cxnLst/>
              <a:rect l="l" t="t" r="r" b="b"/>
              <a:pathLst>
                <a:path w="1540969" h="609600">
                  <a:moveTo>
                    <a:pt x="203200" y="609600"/>
                  </a:moveTo>
                  <a:lnTo>
                    <a:pt x="1337769" y="609600"/>
                  </a:lnTo>
                  <a:lnTo>
                    <a:pt x="1540969" y="0"/>
                  </a:lnTo>
                  <a:lnTo>
                    <a:pt x="0" y="0"/>
                  </a:lnTo>
                  <a:lnTo>
                    <a:pt x="203200" y="609600"/>
                  </a:lnTo>
                  <a:close/>
                </a:path>
              </a:pathLst>
            </a:custGeom>
            <a:solidFill>
              <a:srgbClr val="FFFCF7"/>
            </a:solidFill>
          </p:spPr>
          <p:txBody>
            <a:bodyPr/>
            <a:lstStyle/>
            <a:p>
              <a:endParaRPr lang="en-CA"/>
            </a:p>
          </p:txBody>
        </p:sp>
        <p:sp>
          <p:nvSpPr>
            <p:cNvPr id="7" name="TextBox 7"/>
            <p:cNvSpPr txBox="1"/>
            <p:nvPr/>
          </p:nvSpPr>
          <p:spPr>
            <a:xfrm>
              <a:off x="127000" y="-38100"/>
              <a:ext cx="1286969" cy="647700"/>
            </a:xfrm>
            <a:prstGeom prst="rect">
              <a:avLst/>
            </a:prstGeom>
          </p:spPr>
          <p:txBody>
            <a:bodyPr lIns="50800" tIns="50800" rIns="50800" bIns="50800" rtlCol="0" anchor="ctr"/>
            <a:lstStyle/>
            <a:p>
              <a:pPr algn="ctr">
                <a:lnSpc>
                  <a:spcPts val="2659"/>
                </a:lnSpc>
                <a:spcBef>
                  <a:spcPct val="0"/>
                </a:spcBef>
              </a:pPr>
              <a:endParaRPr/>
            </a:p>
          </p:txBody>
        </p:sp>
      </p:grpSp>
      <p:sp>
        <p:nvSpPr>
          <p:cNvPr id="8" name="Freeform 8"/>
          <p:cNvSpPr/>
          <p:nvPr/>
        </p:nvSpPr>
        <p:spPr>
          <a:xfrm>
            <a:off x="13187963" y="4186107"/>
            <a:ext cx="5112439" cy="5355888"/>
          </a:xfrm>
          <a:custGeom>
            <a:avLst/>
            <a:gdLst/>
            <a:ahLst/>
            <a:cxnLst/>
            <a:rect l="l" t="t" r="r" b="b"/>
            <a:pathLst>
              <a:path w="5112439" h="5355888">
                <a:moveTo>
                  <a:pt x="0" y="0"/>
                </a:moveTo>
                <a:lnTo>
                  <a:pt x="5112439" y="0"/>
                </a:lnTo>
                <a:lnTo>
                  <a:pt x="5112439" y="5355889"/>
                </a:lnTo>
                <a:lnTo>
                  <a:pt x="0" y="535588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CA"/>
          </a:p>
        </p:txBody>
      </p:sp>
      <p:grpSp>
        <p:nvGrpSpPr>
          <p:cNvPr id="9" name="Group 9"/>
          <p:cNvGrpSpPr/>
          <p:nvPr/>
        </p:nvGrpSpPr>
        <p:grpSpPr>
          <a:xfrm rot="-10800000">
            <a:off x="-4898826" y="8305392"/>
            <a:ext cx="15227748" cy="6024025"/>
            <a:chOff x="0" y="0"/>
            <a:chExt cx="1540969" cy="609600"/>
          </a:xfrm>
        </p:grpSpPr>
        <p:sp>
          <p:nvSpPr>
            <p:cNvPr id="10" name="Freeform 10"/>
            <p:cNvSpPr/>
            <p:nvPr/>
          </p:nvSpPr>
          <p:spPr>
            <a:xfrm>
              <a:off x="0" y="0"/>
              <a:ext cx="1540969" cy="609600"/>
            </a:xfrm>
            <a:custGeom>
              <a:avLst/>
              <a:gdLst/>
              <a:ahLst/>
              <a:cxnLst/>
              <a:rect l="l" t="t" r="r" b="b"/>
              <a:pathLst>
                <a:path w="1540969" h="609600">
                  <a:moveTo>
                    <a:pt x="203200" y="609600"/>
                  </a:moveTo>
                  <a:lnTo>
                    <a:pt x="1337769" y="609600"/>
                  </a:lnTo>
                  <a:lnTo>
                    <a:pt x="1540969" y="0"/>
                  </a:lnTo>
                  <a:lnTo>
                    <a:pt x="0" y="0"/>
                  </a:lnTo>
                  <a:lnTo>
                    <a:pt x="203200" y="609600"/>
                  </a:lnTo>
                  <a:close/>
                </a:path>
              </a:pathLst>
            </a:custGeom>
            <a:solidFill>
              <a:srgbClr val="FFFCF7"/>
            </a:solidFill>
          </p:spPr>
          <p:txBody>
            <a:bodyPr/>
            <a:lstStyle/>
            <a:p>
              <a:endParaRPr lang="en-CA"/>
            </a:p>
          </p:txBody>
        </p:sp>
        <p:sp>
          <p:nvSpPr>
            <p:cNvPr id="11" name="TextBox 11"/>
            <p:cNvSpPr txBox="1"/>
            <p:nvPr/>
          </p:nvSpPr>
          <p:spPr>
            <a:xfrm>
              <a:off x="127000" y="-38100"/>
              <a:ext cx="1286969" cy="647700"/>
            </a:xfrm>
            <a:prstGeom prst="rect">
              <a:avLst/>
            </a:prstGeom>
          </p:spPr>
          <p:txBody>
            <a:bodyPr lIns="50800" tIns="50800" rIns="50800" bIns="50800" rtlCol="0" anchor="ctr"/>
            <a:lstStyle/>
            <a:p>
              <a:pPr algn="ctr">
                <a:lnSpc>
                  <a:spcPts val="2659"/>
                </a:lnSpc>
                <a:spcBef>
                  <a:spcPct val="0"/>
                </a:spcBef>
              </a:pPr>
              <a:endParaRPr/>
            </a:p>
          </p:txBody>
        </p:sp>
      </p:grpSp>
      <p:grpSp>
        <p:nvGrpSpPr>
          <p:cNvPr id="12" name="Group 12"/>
          <p:cNvGrpSpPr/>
          <p:nvPr/>
        </p:nvGrpSpPr>
        <p:grpSpPr>
          <a:xfrm rot="-10800000">
            <a:off x="-9201070" y="517003"/>
            <a:ext cx="15227748" cy="6024025"/>
            <a:chOff x="0" y="0"/>
            <a:chExt cx="1540969" cy="609600"/>
          </a:xfrm>
        </p:grpSpPr>
        <p:sp>
          <p:nvSpPr>
            <p:cNvPr id="13" name="Freeform 13"/>
            <p:cNvSpPr/>
            <p:nvPr/>
          </p:nvSpPr>
          <p:spPr>
            <a:xfrm>
              <a:off x="0" y="0"/>
              <a:ext cx="1540969" cy="609600"/>
            </a:xfrm>
            <a:custGeom>
              <a:avLst/>
              <a:gdLst/>
              <a:ahLst/>
              <a:cxnLst/>
              <a:rect l="l" t="t" r="r" b="b"/>
              <a:pathLst>
                <a:path w="1540969" h="609600">
                  <a:moveTo>
                    <a:pt x="203200" y="609600"/>
                  </a:moveTo>
                  <a:lnTo>
                    <a:pt x="1337769" y="609600"/>
                  </a:lnTo>
                  <a:lnTo>
                    <a:pt x="1540969" y="0"/>
                  </a:lnTo>
                  <a:lnTo>
                    <a:pt x="0" y="0"/>
                  </a:lnTo>
                  <a:lnTo>
                    <a:pt x="203200" y="609600"/>
                  </a:lnTo>
                  <a:close/>
                </a:path>
              </a:pathLst>
            </a:custGeom>
            <a:solidFill>
              <a:srgbClr val="EDFDFA"/>
            </a:solidFill>
          </p:spPr>
          <p:txBody>
            <a:bodyPr/>
            <a:lstStyle/>
            <a:p>
              <a:endParaRPr lang="en-CA"/>
            </a:p>
          </p:txBody>
        </p:sp>
        <p:sp>
          <p:nvSpPr>
            <p:cNvPr id="14" name="TextBox 14"/>
            <p:cNvSpPr txBox="1"/>
            <p:nvPr/>
          </p:nvSpPr>
          <p:spPr>
            <a:xfrm>
              <a:off x="127000" y="-38100"/>
              <a:ext cx="1286969" cy="647700"/>
            </a:xfrm>
            <a:prstGeom prst="rect">
              <a:avLst/>
            </a:prstGeom>
          </p:spPr>
          <p:txBody>
            <a:bodyPr lIns="50800" tIns="50800" rIns="50800" bIns="50800" rtlCol="0" anchor="ctr"/>
            <a:lstStyle/>
            <a:p>
              <a:pPr algn="ctr">
                <a:lnSpc>
                  <a:spcPts val="2659"/>
                </a:lnSpc>
                <a:spcBef>
                  <a:spcPct val="0"/>
                </a:spcBef>
              </a:pPr>
              <a:endParaRPr/>
            </a:p>
          </p:txBody>
        </p:sp>
      </p:grpSp>
      <p:sp>
        <p:nvSpPr>
          <p:cNvPr id="15" name="Freeform 15"/>
          <p:cNvSpPr/>
          <p:nvPr/>
        </p:nvSpPr>
        <p:spPr>
          <a:xfrm flipH="1">
            <a:off x="9439651" y="4534967"/>
            <a:ext cx="4042481" cy="4985123"/>
          </a:xfrm>
          <a:custGeom>
            <a:avLst/>
            <a:gdLst/>
            <a:ahLst/>
            <a:cxnLst/>
            <a:rect l="l" t="t" r="r" b="b"/>
            <a:pathLst>
              <a:path w="4042481" h="4985123">
                <a:moveTo>
                  <a:pt x="4042481" y="0"/>
                </a:moveTo>
                <a:lnTo>
                  <a:pt x="0" y="0"/>
                </a:lnTo>
                <a:lnTo>
                  <a:pt x="0" y="4985123"/>
                </a:lnTo>
                <a:lnTo>
                  <a:pt x="4042481" y="4985123"/>
                </a:lnTo>
                <a:lnTo>
                  <a:pt x="4042481"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CA"/>
          </a:p>
        </p:txBody>
      </p:sp>
      <p:grpSp>
        <p:nvGrpSpPr>
          <p:cNvPr id="16" name="Group 16"/>
          <p:cNvGrpSpPr/>
          <p:nvPr/>
        </p:nvGrpSpPr>
        <p:grpSpPr>
          <a:xfrm rot="153166">
            <a:off x="777277" y="1067469"/>
            <a:ext cx="7248239" cy="1167497"/>
            <a:chOff x="0" y="0"/>
            <a:chExt cx="2523076" cy="406400"/>
          </a:xfrm>
        </p:grpSpPr>
        <p:sp>
          <p:nvSpPr>
            <p:cNvPr id="17" name="Freeform 17"/>
            <p:cNvSpPr/>
            <p:nvPr/>
          </p:nvSpPr>
          <p:spPr>
            <a:xfrm>
              <a:off x="0" y="0"/>
              <a:ext cx="2523076" cy="406400"/>
            </a:xfrm>
            <a:custGeom>
              <a:avLst/>
              <a:gdLst/>
              <a:ahLst/>
              <a:cxnLst/>
              <a:rect l="l" t="t" r="r" b="b"/>
              <a:pathLst>
                <a:path w="2523076" h="406400">
                  <a:moveTo>
                    <a:pt x="2319876" y="0"/>
                  </a:moveTo>
                  <a:cubicBezTo>
                    <a:pt x="2432100" y="0"/>
                    <a:pt x="2523076" y="90976"/>
                    <a:pt x="2523076" y="203200"/>
                  </a:cubicBezTo>
                  <a:cubicBezTo>
                    <a:pt x="2523076" y="315424"/>
                    <a:pt x="2432100" y="406400"/>
                    <a:pt x="2319876" y="406400"/>
                  </a:cubicBezTo>
                  <a:lnTo>
                    <a:pt x="203200" y="406400"/>
                  </a:lnTo>
                  <a:cubicBezTo>
                    <a:pt x="90976" y="406400"/>
                    <a:pt x="0" y="315424"/>
                    <a:pt x="0" y="203200"/>
                  </a:cubicBezTo>
                  <a:cubicBezTo>
                    <a:pt x="0" y="90976"/>
                    <a:pt x="90976" y="0"/>
                    <a:pt x="203200" y="0"/>
                  </a:cubicBezTo>
                  <a:close/>
                </a:path>
              </a:pathLst>
            </a:custGeom>
            <a:solidFill>
              <a:srgbClr val="FFEBCF"/>
            </a:solidFill>
          </p:spPr>
          <p:txBody>
            <a:bodyPr/>
            <a:lstStyle/>
            <a:p>
              <a:endParaRPr lang="en-CA"/>
            </a:p>
          </p:txBody>
        </p:sp>
        <p:sp>
          <p:nvSpPr>
            <p:cNvPr id="18" name="TextBox 18"/>
            <p:cNvSpPr txBox="1"/>
            <p:nvPr/>
          </p:nvSpPr>
          <p:spPr>
            <a:xfrm>
              <a:off x="0" y="-38100"/>
              <a:ext cx="2523076" cy="444500"/>
            </a:xfrm>
            <a:prstGeom prst="rect">
              <a:avLst/>
            </a:prstGeom>
          </p:spPr>
          <p:txBody>
            <a:bodyPr lIns="50800" tIns="50800" rIns="50800" bIns="50800" rtlCol="0" anchor="ctr"/>
            <a:lstStyle/>
            <a:p>
              <a:pPr algn="ctr">
                <a:lnSpc>
                  <a:spcPts val="2659"/>
                </a:lnSpc>
                <a:spcBef>
                  <a:spcPct val="0"/>
                </a:spcBef>
              </a:pPr>
              <a:endParaRPr/>
            </a:p>
          </p:txBody>
        </p:sp>
      </p:grpSp>
      <p:grpSp>
        <p:nvGrpSpPr>
          <p:cNvPr id="19" name="Group 19"/>
          <p:cNvGrpSpPr/>
          <p:nvPr/>
        </p:nvGrpSpPr>
        <p:grpSpPr>
          <a:xfrm rot="-157400">
            <a:off x="1052733" y="2244844"/>
            <a:ext cx="5125059" cy="1167497"/>
            <a:chOff x="0" y="0"/>
            <a:chExt cx="1784008" cy="406400"/>
          </a:xfrm>
        </p:grpSpPr>
        <p:sp>
          <p:nvSpPr>
            <p:cNvPr id="20" name="Freeform 20"/>
            <p:cNvSpPr/>
            <p:nvPr/>
          </p:nvSpPr>
          <p:spPr>
            <a:xfrm>
              <a:off x="0" y="0"/>
              <a:ext cx="1784008" cy="406400"/>
            </a:xfrm>
            <a:custGeom>
              <a:avLst/>
              <a:gdLst/>
              <a:ahLst/>
              <a:cxnLst/>
              <a:rect l="l" t="t" r="r" b="b"/>
              <a:pathLst>
                <a:path w="1784008" h="406400">
                  <a:moveTo>
                    <a:pt x="1580808" y="0"/>
                  </a:moveTo>
                  <a:cubicBezTo>
                    <a:pt x="1693032" y="0"/>
                    <a:pt x="1784008" y="90976"/>
                    <a:pt x="1784008" y="203200"/>
                  </a:cubicBezTo>
                  <a:cubicBezTo>
                    <a:pt x="1784008" y="315424"/>
                    <a:pt x="1693032" y="406400"/>
                    <a:pt x="1580808" y="406400"/>
                  </a:cubicBezTo>
                  <a:lnTo>
                    <a:pt x="203200" y="406400"/>
                  </a:lnTo>
                  <a:cubicBezTo>
                    <a:pt x="90976" y="406400"/>
                    <a:pt x="0" y="315424"/>
                    <a:pt x="0" y="203200"/>
                  </a:cubicBezTo>
                  <a:cubicBezTo>
                    <a:pt x="0" y="90976"/>
                    <a:pt x="90976" y="0"/>
                    <a:pt x="203200" y="0"/>
                  </a:cubicBezTo>
                  <a:close/>
                </a:path>
              </a:pathLst>
            </a:custGeom>
            <a:solidFill>
              <a:srgbClr val="FFEBCF"/>
            </a:solidFill>
          </p:spPr>
          <p:txBody>
            <a:bodyPr/>
            <a:lstStyle/>
            <a:p>
              <a:endParaRPr lang="en-CA"/>
            </a:p>
          </p:txBody>
        </p:sp>
        <p:sp>
          <p:nvSpPr>
            <p:cNvPr id="21" name="TextBox 21"/>
            <p:cNvSpPr txBox="1"/>
            <p:nvPr/>
          </p:nvSpPr>
          <p:spPr>
            <a:xfrm>
              <a:off x="0" y="-38100"/>
              <a:ext cx="1784008" cy="444500"/>
            </a:xfrm>
            <a:prstGeom prst="rect">
              <a:avLst/>
            </a:prstGeom>
          </p:spPr>
          <p:txBody>
            <a:bodyPr lIns="50800" tIns="50800" rIns="50800" bIns="50800" rtlCol="0" anchor="ctr"/>
            <a:lstStyle/>
            <a:p>
              <a:pPr algn="ctr">
                <a:lnSpc>
                  <a:spcPts val="2659"/>
                </a:lnSpc>
                <a:spcBef>
                  <a:spcPct val="0"/>
                </a:spcBef>
              </a:pPr>
              <a:endParaRPr/>
            </a:p>
          </p:txBody>
        </p:sp>
      </p:grpSp>
      <p:sp>
        <p:nvSpPr>
          <p:cNvPr id="22" name="TextBox 22"/>
          <p:cNvSpPr txBox="1"/>
          <p:nvPr/>
        </p:nvSpPr>
        <p:spPr>
          <a:xfrm>
            <a:off x="754874" y="801857"/>
            <a:ext cx="8083527" cy="7978085"/>
          </a:xfrm>
          <a:prstGeom prst="rect">
            <a:avLst/>
          </a:prstGeom>
        </p:spPr>
        <p:txBody>
          <a:bodyPr lIns="0" tIns="0" rIns="0" bIns="0" rtlCol="0" anchor="t">
            <a:spAutoFit/>
          </a:bodyPr>
          <a:lstStyle/>
          <a:p>
            <a:pPr algn="l">
              <a:lnSpc>
                <a:spcPts val="9048"/>
              </a:lnSpc>
            </a:pPr>
            <a:r>
              <a:rPr lang="en-US" sz="6702">
                <a:solidFill>
                  <a:srgbClr val="43270F"/>
                </a:solidFill>
                <a:latin typeface="More Sugar"/>
                <a:ea typeface="More Sugar"/>
                <a:cs typeface="More Sugar"/>
                <a:sym typeface="More Sugar"/>
              </a:rPr>
              <a:t>Selon les données de Statistique Canada publiées en 2025 </a:t>
            </a:r>
          </a:p>
          <a:p>
            <a:pPr algn="l">
              <a:lnSpc>
                <a:spcPts val="9048"/>
              </a:lnSpc>
            </a:pPr>
            <a:r>
              <a:rPr lang="en-US" sz="6702">
                <a:solidFill>
                  <a:srgbClr val="43270F"/>
                </a:solidFill>
                <a:latin typeface="More Sugar"/>
                <a:ea typeface="More Sugar"/>
                <a:cs typeface="More Sugar"/>
                <a:sym typeface="More Sugar"/>
              </a:rPr>
              <a:t>Pas moins que </a:t>
            </a:r>
            <a:r>
              <a:rPr lang="en-US" sz="6702">
                <a:solidFill>
                  <a:srgbClr val="E50C33"/>
                </a:solidFill>
                <a:latin typeface="More Sugar"/>
                <a:ea typeface="More Sugar"/>
                <a:cs typeface="More Sugar"/>
                <a:sym typeface="More Sugar"/>
              </a:rPr>
              <a:t>73%</a:t>
            </a:r>
            <a:r>
              <a:rPr lang="en-US" sz="6702">
                <a:solidFill>
                  <a:srgbClr val="43270F"/>
                </a:solidFill>
                <a:latin typeface="More Sugar"/>
                <a:ea typeface="More Sugar"/>
                <a:cs typeface="More Sugar"/>
                <a:sym typeface="More Sugar"/>
              </a:rPr>
              <a:t> de la population pratique une forme de bénévolat. </a:t>
            </a:r>
          </a:p>
        </p:txBody>
      </p:sp>
      <p:sp>
        <p:nvSpPr>
          <p:cNvPr id="23" name="Freeform 23"/>
          <p:cNvSpPr/>
          <p:nvPr/>
        </p:nvSpPr>
        <p:spPr>
          <a:xfrm>
            <a:off x="0" y="9258300"/>
            <a:ext cx="3324225" cy="992505"/>
          </a:xfrm>
          <a:custGeom>
            <a:avLst/>
            <a:gdLst/>
            <a:ahLst/>
            <a:cxnLst/>
            <a:rect l="l" t="t" r="r" b="b"/>
            <a:pathLst>
              <a:path w="3324225" h="992505">
                <a:moveTo>
                  <a:pt x="0" y="0"/>
                </a:moveTo>
                <a:lnTo>
                  <a:pt x="3324225" y="0"/>
                </a:lnTo>
                <a:lnTo>
                  <a:pt x="3324225" y="992505"/>
                </a:lnTo>
                <a:lnTo>
                  <a:pt x="0" y="992505"/>
                </a:lnTo>
                <a:lnTo>
                  <a:pt x="0" y="0"/>
                </a:lnTo>
                <a:close/>
              </a:path>
            </a:pathLst>
          </a:custGeom>
          <a:blipFill>
            <a:blip r:embed="rId4"/>
            <a:stretch>
              <a:fillRect l="-179" r="-179"/>
            </a:stretch>
          </a:blipFill>
        </p:spPr>
        <p:txBody>
          <a:bodyPr/>
          <a:lstStyle/>
          <a:p>
            <a:endParaRPr lang="en-CA"/>
          </a:p>
        </p:txBody>
      </p:sp>
      <p:sp>
        <p:nvSpPr>
          <p:cNvPr id="24" name="Freeform 24"/>
          <p:cNvSpPr/>
          <p:nvPr/>
        </p:nvSpPr>
        <p:spPr>
          <a:xfrm>
            <a:off x="13590598" y="9398858"/>
            <a:ext cx="4697402" cy="975174"/>
          </a:xfrm>
          <a:custGeom>
            <a:avLst/>
            <a:gdLst/>
            <a:ahLst/>
            <a:cxnLst/>
            <a:rect l="l" t="t" r="r" b="b"/>
            <a:pathLst>
              <a:path w="4697402" h="975174">
                <a:moveTo>
                  <a:pt x="0" y="0"/>
                </a:moveTo>
                <a:lnTo>
                  <a:pt x="4697402" y="0"/>
                </a:lnTo>
                <a:lnTo>
                  <a:pt x="4697402" y="975174"/>
                </a:lnTo>
                <a:lnTo>
                  <a:pt x="0" y="975174"/>
                </a:lnTo>
                <a:lnTo>
                  <a:pt x="0" y="0"/>
                </a:lnTo>
                <a:close/>
              </a:path>
            </a:pathLst>
          </a:custGeom>
          <a:blipFill>
            <a:blip r:embed="rId5"/>
            <a:stretch>
              <a:fillRect l="-5134" t="-201950" b="-204482"/>
            </a:stretch>
          </a:blipFill>
        </p:spPr>
        <p:txBody>
          <a:bodyPr/>
          <a:lstStyle/>
          <a:p>
            <a:endParaRPr lang="en-CA"/>
          </a:p>
        </p:txBody>
      </p:sp>
      <p:sp>
        <p:nvSpPr>
          <p:cNvPr id="25" name="TextBox 25"/>
          <p:cNvSpPr txBox="1"/>
          <p:nvPr/>
        </p:nvSpPr>
        <p:spPr>
          <a:xfrm>
            <a:off x="10673713" y="148173"/>
            <a:ext cx="7206071" cy="3044190"/>
          </a:xfrm>
          <a:prstGeom prst="rect">
            <a:avLst/>
          </a:prstGeom>
        </p:spPr>
        <p:txBody>
          <a:bodyPr lIns="0" tIns="0" rIns="0" bIns="0" rtlCol="0" anchor="t">
            <a:spAutoFit/>
          </a:bodyPr>
          <a:lstStyle/>
          <a:p>
            <a:pPr marL="0" lvl="0" indent="0" algn="ctr">
              <a:lnSpc>
                <a:spcPts val="7979"/>
              </a:lnSpc>
              <a:spcBef>
                <a:spcPct val="0"/>
              </a:spcBef>
            </a:pPr>
            <a:r>
              <a:rPr lang="en-US" sz="6999">
                <a:solidFill>
                  <a:srgbClr val="82AFA6"/>
                </a:solidFill>
                <a:latin typeface="More Sugar"/>
                <a:ea typeface="More Sugar"/>
                <a:cs typeface="More Sugar"/>
                <a:sym typeface="More Sugar"/>
              </a:rPr>
              <a:t> Bénévolat En Chiffre au Québec.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37466" y="5559484"/>
            <a:ext cx="3379351" cy="3540273"/>
          </a:xfrm>
          <a:custGeom>
            <a:avLst/>
            <a:gdLst/>
            <a:ahLst/>
            <a:cxnLst/>
            <a:rect l="l" t="t" r="r" b="b"/>
            <a:pathLst>
              <a:path w="3379351" h="3540273">
                <a:moveTo>
                  <a:pt x="0" y="0"/>
                </a:moveTo>
                <a:lnTo>
                  <a:pt x="3379351" y="0"/>
                </a:lnTo>
                <a:lnTo>
                  <a:pt x="3379351" y="3540272"/>
                </a:lnTo>
                <a:lnTo>
                  <a:pt x="0" y="354027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CA"/>
          </a:p>
        </p:txBody>
      </p:sp>
      <p:grpSp>
        <p:nvGrpSpPr>
          <p:cNvPr id="3" name="Group 3"/>
          <p:cNvGrpSpPr/>
          <p:nvPr/>
        </p:nvGrpSpPr>
        <p:grpSpPr>
          <a:xfrm rot="-10800000">
            <a:off x="-9201070" y="-456093"/>
            <a:ext cx="15227748" cy="6024025"/>
            <a:chOff x="0" y="0"/>
            <a:chExt cx="1540969" cy="609600"/>
          </a:xfrm>
        </p:grpSpPr>
        <p:sp>
          <p:nvSpPr>
            <p:cNvPr id="4" name="Freeform 4"/>
            <p:cNvSpPr/>
            <p:nvPr/>
          </p:nvSpPr>
          <p:spPr>
            <a:xfrm>
              <a:off x="0" y="0"/>
              <a:ext cx="1540969" cy="609600"/>
            </a:xfrm>
            <a:custGeom>
              <a:avLst/>
              <a:gdLst/>
              <a:ahLst/>
              <a:cxnLst/>
              <a:rect l="l" t="t" r="r" b="b"/>
              <a:pathLst>
                <a:path w="1540969" h="609600">
                  <a:moveTo>
                    <a:pt x="203200" y="609600"/>
                  </a:moveTo>
                  <a:lnTo>
                    <a:pt x="1337769" y="609600"/>
                  </a:lnTo>
                  <a:lnTo>
                    <a:pt x="1540969" y="0"/>
                  </a:lnTo>
                  <a:lnTo>
                    <a:pt x="0" y="0"/>
                  </a:lnTo>
                  <a:lnTo>
                    <a:pt x="203200" y="609600"/>
                  </a:lnTo>
                  <a:close/>
                </a:path>
              </a:pathLst>
            </a:custGeom>
            <a:solidFill>
              <a:srgbClr val="EDFDFA"/>
            </a:solidFill>
          </p:spPr>
          <p:txBody>
            <a:bodyPr/>
            <a:lstStyle/>
            <a:p>
              <a:endParaRPr lang="en-CA"/>
            </a:p>
          </p:txBody>
        </p:sp>
        <p:sp>
          <p:nvSpPr>
            <p:cNvPr id="5" name="TextBox 5"/>
            <p:cNvSpPr txBox="1"/>
            <p:nvPr/>
          </p:nvSpPr>
          <p:spPr>
            <a:xfrm>
              <a:off x="127000" y="-38100"/>
              <a:ext cx="1286969" cy="647700"/>
            </a:xfrm>
            <a:prstGeom prst="rect">
              <a:avLst/>
            </a:prstGeom>
          </p:spPr>
          <p:txBody>
            <a:bodyPr lIns="50800" tIns="50800" rIns="50800" bIns="50800" rtlCol="0" anchor="ctr"/>
            <a:lstStyle/>
            <a:p>
              <a:pPr algn="ctr">
                <a:lnSpc>
                  <a:spcPts val="2659"/>
                </a:lnSpc>
                <a:spcBef>
                  <a:spcPct val="0"/>
                </a:spcBef>
              </a:pPr>
              <a:endParaRPr/>
            </a:p>
          </p:txBody>
        </p:sp>
      </p:grpSp>
      <p:sp>
        <p:nvSpPr>
          <p:cNvPr id="6" name="Freeform 6"/>
          <p:cNvSpPr/>
          <p:nvPr/>
        </p:nvSpPr>
        <p:spPr>
          <a:xfrm>
            <a:off x="0" y="9258300"/>
            <a:ext cx="3324225" cy="992505"/>
          </a:xfrm>
          <a:custGeom>
            <a:avLst/>
            <a:gdLst/>
            <a:ahLst/>
            <a:cxnLst/>
            <a:rect l="l" t="t" r="r" b="b"/>
            <a:pathLst>
              <a:path w="3324225" h="992505">
                <a:moveTo>
                  <a:pt x="0" y="0"/>
                </a:moveTo>
                <a:lnTo>
                  <a:pt x="3324225" y="0"/>
                </a:lnTo>
                <a:lnTo>
                  <a:pt x="3324225" y="992505"/>
                </a:lnTo>
                <a:lnTo>
                  <a:pt x="0" y="992505"/>
                </a:lnTo>
                <a:lnTo>
                  <a:pt x="0" y="0"/>
                </a:lnTo>
                <a:close/>
              </a:path>
            </a:pathLst>
          </a:custGeom>
          <a:blipFill>
            <a:blip r:embed="rId3"/>
            <a:stretch>
              <a:fillRect l="-179" r="-179"/>
            </a:stretch>
          </a:blipFill>
        </p:spPr>
        <p:txBody>
          <a:bodyPr/>
          <a:lstStyle/>
          <a:p>
            <a:endParaRPr lang="en-CA"/>
          </a:p>
        </p:txBody>
      </p:sp>
      <p:sp>
        <p:nvSpPr>
          <p:cNvPr id="7" name="Freeform 7"/>
          <p:cNvSpPr/>
          <p:nvPr/>
        </p:nvSpPr>
        <p:spPr>
          <a:xfrm>
            <a:off x="13590598" y="9398858"/>
            <a:ext cx="4697402" cy="975174"/>
          </a:xfrm>
          <a:custGeom>
            <a:avLst/>
            <a:gdLst/>
            <a:ahLst/>
            <a:cxnLst/>
            <a:rect l="l" t="t" r="r" b="b"/>
            <a:pathLst>
              <a:path w="4697402" h="975174">
                <a:moveTo>
                  <a:pt x="0" y="0"/>
                </a:moveTo>
                <a:lnTo>
                  <a:pt x="4697402" y="0"/>
                </a:lnTo>
                <a:lnTo>
                  <a:pt x="4697402" y="975174"/>
                </a:lnTo>
                <a:lnTo>
                  <a:pt x="0" y="975174"/>
                </a:lnTo>
                <a:lnTo>
                  <a:pt x="0" y="0"/>
                </a:lnTo>
                <a:close/>
              </a:path>
            </a:pathLst>
          </a:custGeom>
          <a:blipFill>
            <a:blip r:embed="rId4"/>
            <a:stretch>
              <a:fillRect l="-5134" t="-201950" b="-204482"/>
            </a:stretch>
          </a:blipFill>
        </p:spPr>
        <p:txBody>
          <a:bodyPr/>
          <a:lstStyle/>
          <a:p>
            <a:endParaRPr lang="en-CA"/>
          </a:p>
        </p:txBody>
      </p:sp>
      <p:grpSp>
        <p:nvGrpSpPr>
          <p:cNvPr id="8" name="Group 8"/>
          <p:cNvGrpSpPr/>
          <p:nvPr/>
        </p:nvGrpSpPr>
        <p:grpSpPr>
          <a:xfrm>
            <a:off x="7270389" y="165663"/>
            <a:ext cx="9808306" cy="2742583"/>
            <a:chOff x="0" y="0"/>
            <a:chExt cx="13077741" cy="3656777"/>
          </a:xfrm>
        </p:grpSpPr>
        <p:grpSp>
          <p:nvGrpSpPr>
            <p:cNvPr id="9" name="Group 9"/>
            <p:cNvGrpSpPr/>
            <p:nvPr/>
          </p:nvGrpSpPr>
          <p:grpSpPr>
            <a:xfrm>
              <a:off x="0" y="0"/>
              <a:ext cx="13077741" cy="3656777"/>
              <a:chOff x="0" y="0"/>
              <a:chExt cx="2851043" cy="797204"/>
            </a:xfrm>
          </p:grpSpPr>
          <p:sp>
            <p:nvSpPr>
              <p:cNvPr id="10" name="Freeform 10"/>
              <p:cNvSpPr/>
              <p:nvPr/>
            </p:nvSpPr>
            <p:spPr>
              <a:xfrm>
                <a:off x="0" y="0"/>
                <a:ext cx="2851042" cy="797204"/>
              </a:xfrm>
              <a:custGeom>
                <a:avLst/>
                <a:gdLst/>
                <a:ahLst/>
                <a:cxnLst/>
                <a:rect l="l" t="t" r="r" b="b"/>
                <a:pathLst>
                  <a:path w="2851042" h="797204">
                    <a:moveTo>
                      <a:pt x="2647842" y="0"/>
                    </a:moveTo>
                    <a:cubicBezTo>
                      <a:pt x="2760067" y="0"/>
                      <a:pt x="2851042" y="178460"/>
                      <a:pt x="2851042" y="398602"/>
                    </a:cubicBezTo>
                    <a:cubicBezTo>
                      <a:pt x="2851042" y="618744"/>
                      <a:pt x="2760067" y="797204"/>
                      <a:pt x="2647842" y="797204"/>
                    </a:cubicBezTo>
                    <a:lnTo>
                      <a:pt x="203200" y="797204"/>
                    </a:lnTo>
                    <a:cubicBezTo>
                      <a:pt x="90976" y="797204"/>
                      <a:pt x="0" y="618744"/>
                      <a:pt x="0" y="398602"/>
                    </a:cubicBezTo>
                    <a:cubicBezTo>
                      <a:pt x="0" y="178460"/>
                      <a:pt x="90976" y="0"/>
                      <a:pt x="203200" y="0"/>
                    </a:cubicBezTo>
                    <a:close/>
                  </a:path>
                </a:pathLst>
              </a:custGeom>
              <a:solidFill>
                <a:srgbClr val="FFEBCF"/>
              </a:solidFill>
            </p:spPr>
            <p:txBody>
              <a:bodyPr/>
              <a:lstStyle/>
              <a:p>
                <a:endParaRPr lang="en-CA"/>
              </a:p>
            </p:txBody>
          </p:sp>
          <p:sp>
            <p:nvSpPr>
              <p:cNvPr id="11" name="TextBox 11"/>
              <p:cNvSpPr txBox="1"/>
              <p:nvPr/>
            </p:nvSpPr>
            <p:spPr>
              <a:xfrm>
                <a:off x="0" y="-38100"/>
                <a:ext cx="2851043" cy="835304"/>
              </a:xfrm>
              <a:prstGeom prst="rect">
                <a:avLst/>
              </a:prstGeom>
            </p:spPr>
            <p:txBody>
              <a:bodyPr lIns="50800" tIns="50800" rIns="50800" bIns="50800" rtlCol="0" anchor="ctr"/>
              <a:lstStyle/>
              <a:p>
                <a:pPr algn="ctr">
                  <a:lnSpc>
                    <a:spcPts val="2659"/>
                  </a:lnSpc>
                  <a:spcBef>
                    <a:spcPct val="0"/>
                  </a:spcBef>
                </a:pPr>
                <a:endParaRPr/>
              </a:p>
            </p:txBody>
          </p:sp>
        </p:grpSp>
        <p:sp>
          <p:nvSpPr>
            <p:cNvPr id="12" name="TextBox 12"/>
            <p:cNvSpPr txBox="1"/>
            <p:nvPr/>
          </p:nvSpPr>
          <p:spPr>
            <a:xfrm>
              <a:off x="1146386" y="179916"/>
              <a:ext cx="10784968" cy="3239796"/>
            </a:xfrm>
            <a:prstGeom prst="rect">
              <a:avLst/>
            </a:prstGeom>
          </p:spPr>
          <p:txBody>
            <a:bodyPr lIns="0" tIns="0" rIns="0" bIns="0" rtlCol="0" anchor="t">
              <a:spAutoFit/>
            </a:bodyPr>
            <a:lstStyle/>
            <a:p>
              <a:pPr algn="l">
                <a:lnSpc>
                  <a:spcPts val="3869"/>
                </a:lnSpc>
              </a:pPr>
              <a:r>
                <a:rPr lang="en-US" sz="2763" b="1">
                  <a:solidFill>
                    <a:srgbClr val="43270F"/>
                  </a:solidFill>
                  <a:latin typeface="Glacial Indifference Bold"/>
                  <a:ea typeface="Glacial Indifference Bold"/>
                  <a:cs typeface="Glacial Indifference Bold"/>
                  <a:sym typeface="Glacial Indifference Bold"/>
                </a:rPr>
                <a:t>Notre mission:</a:t>
              </a:r>
            </a:p>
            <a:p>
              <a:pPr algn="l">
                <a:lnSpc>
                  <a:spcPts val="3869"/>
                </a:lnSpc>
              </a:pPr>
              <a:r>
                <a:rPr lang="en-US" sz="2763">
                  <a:solidFill>
                    <a:srgbClr val="43270F"/>
                  </a:solidFill>
                  <a:latin typeface="Glacial Indifference"/>
                  <a:ea typeface="Glacial Indifference"/>
                  <a:cs typeface="Glacial Indifference"/>
                  <a:sym typeface="Glacial Indifference"/>
                </a:rPr>
                <a:t>Fondé en 1992, le CABBC a pour mission de favoriser l’engagement social et la mobilisation citoyenne dans le but de renforcer le tissu social de notre communauté.</a:t>
              </a:r>
            </a:p>
          </p:txBody>
        </p:sp>
      </p:grpSp>
      <p:sp>
        <p:nvSpPr>
          <p:cNvPr id="13" name="TextBox 13"/>
          <p:cNvSpPr txBox="1"/>
          <p:nvPr/>
        </p:nvSpPr>
        <p:spPr>
          <a:xfrm>
            <a:off x="-86218" y="177849"/>
            <a:ext cx="7206071" cy="4053840"/>
          </a:xfrm>
          <a:prstGeom prst="rect">
            <a:avLst/>
          </a:prstGeom>
        </p:spPr>
        <p:txBody>
          <a:bodyPr lIns="0" tIns="0" rIns="0" bIns="0" rtlCol="0" anchor="t">
            <a:spAutoFit/>
          </a:bodyPr>
          <a:lstStyle/>
          <a:p>
            <a:pPr marL="0" lvl="0" indent="0" algn="ctr">
              <a:lnSpc>
                <a:spcPts val="7979"/>
              </a:lnSpc>
              <a:spcBef>
                <a:spcPct val="0"/>
              </a:spcBef>
            </a:pPr>
            <a:r>
              <a:rPr lang="en-US" sz="6999">
                <a:solidFill>
                  <a:srgbClr val="82AFA6"/>
                </a:solidFill>
                <a:latin typeface="More Sugar"/>
                <a:ea typeface="More Sugar"/>
                <a:cs typeface="More Sugar"/>
                <a:sym typeface="More Sugar"/>
              </a:rPr>
              <a:t>Centre d’Action Bénévole de Bordeaux Cartierville ! </a:t>
            </a:r>
          </a:p>
        </p:txBody>
      </p:sp>
      <p:grpSp>
        <p:nvGrpSpPr>
          <p:cNvPr id="14" name="Group 14"/>
          <p:cNvGrpSpPr/>
          <p:nvPr/>
        </p:nvGrpSpPr>
        <p:grpSpPr>
          <a:xfrm>
            <a:off x="7270389" y="3142226"/>
            <a:ext cx="9988911" cy="2425707"/>
            <a:chOff x="0" y="0"/>
            <a:chExt cx="13318548" cy="3234276"/>
          </a:xfrm>
        </p:grpSpPr>
        <p:grpSp>
          <p:nvGrpSpPr>
            <p:cNvPr id="15" name="Group 15"/>
            <p:cNvGrpSpPr/>
            <p:nvPr/>
          </p:nvGrpSpPr>
          <p:grpSpPr>
            <a:xfrm>
              <a:off x="0" y="0"/>
              <a:ext cx="13318548" cy="3234276"/>
              <a:chOff x="0" y="0"/>
              <a:chExt cx="3118999" cy="757418"/>
            </a:xfrm>
          </p:grpSpPr>
          <p:sp>
            <p:nvSpPr>
              <p:cNvPr id="16" name="Freeform 16"/>
              <p:cNvSpPr/>
              <p:nvPr/>
            </p:nvSpPr>
            <p:spPr>
              <a:xfrm>
                <a:off x="0" y="0"/>
                <a:ext cx="3118999" cy="757418"/>
              </a:xfrm>
              <a:custGeom>
                <a:avLst/>
                <a:gdLst/>
                <a:ahLst/>
                <a:cxnLst/>
                <a:rect l="l" t="t" r="r" b="b"/>
                <a:pathLst>
                  <a:path w="3118999" h="757418">
                    <a:moveTo>
                      <a:pt x="2915799" y="0"/>
                    </a:moveTo>
                    <a:cubicBezTo>
                      <a:pt x="3028024" y="0"/>
                      <a:pt x="3118999" y="169554"/>
                      <a:pt x="3118999" y="378709"/>
                    </a:cubicBezTo>
                    <a:cubicBezTo>
                      <a:pt x="3118999" y="587864"/>
                      <a:pt x="3028024" y="757418"/>
                      <a:pt x="2915799" y="757418"/>
                    </a:cubicBezTo>
                    <a:lnTo>
                      <a:pt x="203200" y="757418"/>
                    </a:lnTo>
                    <a:cubicBezTo>
                      <a:pt x="90976" y="757418"/>
                      <a:pt x="0" y="587864"/>
                      <a:pt x="0" y="378709"/>
                    </a:cubicBezTo>
                    <a:cubicBezTo>
                      <a:pt x="0" y="169554"/>
                      <a:pt x="90976" y="0"/>
                      <a:pt x="203200" y="0"/>
                    </a:cubicBezTo>
                    <a:close/>
                  </a:path>
                </a:pathLst>
              </a:custGeom>
              <a:solidFill>
                <a:srgbClr val="FFEBCF"/>
              </a:solidFill>
            </p:spPr>
            <p:txBody>
              <a:bodyPr/>
              <a:lstStyle/>
              <a:p>
                <a:endParaRPr lang="en-CA"/>
              </a:p>
            </p:txBody>
          </p:sp>
          <p:sp>
            <p:nvSpPr>
              <p:cNvPr id="17" name="TextBox 17"/>
              <p:cNvSpPr txBox="1"/>
              <p:nvPr/>
            </p:nvSpPr>
            <p:spPr>
              <a:xfrm>
                <a:off x="0" y="-38100"/>
                <a:ext cx="3118999" cy="795518"/>
              </a:xfrm>
              <a:prstGeom prst="rect">
                <a:avLst/>
              </a:prstGeom>
            </p:spPr>
            <p:txBody>
              <a:bodyPr lIns="50800" tIns="50800" rIns="50800" bIns="50800" rtlCol="0" anchor="ctr"/>
              <a:lstStyle/>
              <a:p>
                <a:pPr algn="ctr">
                  <a:lnSpc>
                    <a:spcPts val="2659"/>
                  </a:lnSpc>
                  <a:spcBef>
                    <a:spcPct val="0"/>
                  </a:spcBef>
                </a:pPr>
                <a:endParaRPr/>
              </a:p>
            </p:txBody>
          </p:sp>
        </p:grpSp>
        <p:sp>
          <p:nvSpPr>
            <p:cNvPr id="18" name="TextBox 18"/>
            <p:cNvSpPr txBox="1"/>
            <p:nvPr/>
          </p:nvSpPr>
          <p:spPr>
            <a:xfrm>
              <a:off x="1398832" y="78593"/>
              <a:ext cx="10983557" cy="3019940"/>
            </a:xfrm>
            <a:prstGeom prst="rect">
              <a:avLst/>
            </a:prstGeom>
          </p:spPr>
          <p:txBody>
            <a:bodyPr lIns="0" tIns="0" rIns="0" bIns="0" rtlCol="0" anchor="t">
              <a:spAutoFit/>
            </a:bodyPr>
            <a:lstStyle/>
            <a:p>
              <a:pPr algn="l">
                <a:lnSpc>
                  <a:spcPts val="3602"/>
                </a:lnSpc>
              </a:pPr>
              <a:r>
                <a:rPr lang="en-US" sz="2573" b="1">
                  <a:solidFill>
                    <a:srgbClr val="43270F"/>
                  </a:solidFill>
                  <a:latin typeface="Glacial Indifference Bold"/>
                  <a:ea typeface="Glacial Indifference Bold"/>
                  <a:cs typeface="Glacial Indifference Bold"/>
                  <a:sym typeface="Glacial Indifference Bold"/>
                </a:rPr>
                <a:t>Notre vision:</a:t>
              </a:r>
            </a:p>
            <a:p>
              <a:pPr algn="l">
                <a:lnSpc>
                  <a:spcPts val="3602"/>
                </a:lnSpc>
              </a:pPr>
              <a:r>
                <a:rPr lang="en-US" sz="2573">
                  <a:solidFill>
                    <a:srgbClr val="43270F"/>
                  </a:solidFill>
                  <a:latin typeface="Glacial Indifference"/>
                  <a:ea typeface="Glacial Indifference"/>
                  <a:cs typeface="Glacial Indifference"/>
                  <a:sym typeface="Glacial Indifference"/>
                </a:rPr>
                <a:t>Promouvoir l’action bénévole afin que le CABBC soit un carrefour d’implication sociale, de rencontres entre divers acteurs sociaux interpellés par le bien-être de leur communauté</a:t>
              </a:r>
              <a:r>
                <a:rPr lang="en-US" sz="2573" b="1">
                  <a:solidFill>
                    <a:srgbClr val="43270F"/>
                  </a:solidFill>
                  <a:latin typeface="Glacial Indifference Bold"/>
                  <a:ea typeface="Glacial Indifference Bold"/>
                  <a:cs typeface="Glacial Indifference Bold"/>
                  <a:sym typeface="Glacial Indifference Bold"/>
                </a:rPr>
                <a:t>.</a:t>
              </a:r>
            </a:p>
          </p:txBody>
        </p:sp>
      </p:grpSp>
      <p:sp>
        <p:nvSpPr>
          <p:cNvPr id="19" name="TextBox 19"/>
          <p:cNvSpPr txBox="1"/>
          <p:nvPr/>
        </p:nvSpPr>
        <p:spPr>
          <a:xfrm>
            <a:off x="4645871" y="6685066"/>
            <a:ext cx="13327023" cy="730992"/>
          </a:xfrm>
          <a:prstGeom prst="rect">
            <a:avLst/>
          </a:prstGeom>
        </p:spPr>
        <p:txBody>
          <a:bodyPr lIns="0" tIns="0" rIns="0" bIns="0" rtlCol="0" anchor="t">
            <a:spAutoFit/>
          </a:bodyPr>
          <a:lstStyle/>
          <a:p>
            <a:pPr marL="0" lvl="0" indent="0" algn="r">
              <a:lnSpc>
                <a:spcPts val="2881"/>
              </a:lnSpc>
            </a:pPr>
            <a:endParaRPr/>
          </a:p>
          <a:p>
            <a:pPr marL="0" lvl="0" indent="0" algn="r">
              <a:lnSpc>
                <a:spcPts val="2881"/>
              </a:lnSpc>
            </a:pPr>
            <a:r>
              <a:rPr lang="en-US" sz="2573" b="1" u="none" strike="noStrike">
                <a:solidFill>
                  <a:srgbClr val="43270F"/>
                </a:solidFill>
                <a:latin typeface="Glacial Indifference Bold"/>
                <a:ea typeface="Glacial Indifference Bold"/>
                <a:cs typeface="Glacial Indifference Bold"/>
                <a:sym typeface="Glacial Indifference Bold"/>
              </a:rPr>
              <a:t>Le quartier se distingue par sa population jeune : 22 % des résidents ont moins de 18 ans</a:t>
            </a:r>
          </a:p>
        </p:txBody>
      </p:sp>
      <p:sp>
        <p:nvSpPr>
          <p:cNvPr id="20" name="TextBox 20"/>
          <p:cNvSpPr txBox="1"/>
          <p:nvPr/>
        </p:nvSpPr>
        <p:spPr>
          <a:xfrm>
            <a:off x="3455126" y="6034934"/>
            <a:ext cx="14037602" cy="752475"/>
          </a:xfrm>
          <a:prstGeom prst="rect">
            <a:avLst/>
          </a:prstGeom>
        </p:spPr>
        <p:txBody>
          <a:bodyPr lIns="0" tIns="0" rIns="0" bIns="0" rtlCol="0" anchor="t">
            <a:spAutoFit/>
          </a:bodyPr>
          <a:lstStyle/>
          <a:p>
            <a:pPr marL="0" lvl="0" indent="0" algn="ctr">
              <a:lnSpc>
                <a:spcPts val="5700"/>
              </a:lnSpc>
              <a:spcBef>
                <a:spcPct val="0"/>
              </a:spcBef>
            </a:pPr>
            <a:r>
              <a:rPr lang="en-US" sz="5000">
                <a:solidFill>
                  <a:srgbClr val="82AFA6"/>
                </a:solidFill>
                <a:latin typeface="More Sugar"/>
                <a:ea typeface="More Sugar"/>
                <a:cs typeface="More Sugar"/>
                <a:sym typeface="More Sugar"/>
              </a:rPr>
              <a:t> Bordeaux Cartierville en quelques chiffres:  </a:t>
            </a:r>
          </a:p>
        </p:txBody>
      </p:sp>
      <p:sp>
        <p:nvSpPr>
          <p:cNvPr id="21" name="TextBox 21"/>
          <p:cNvSpPr txBox="1"/>
          <p:nvPr/>
        </p:nvSpPr>
        <p:spPr>
          <a:xfrm>
            <a:off x="4645871" y="7673234"/>
            <a:ext cx="7683627" cy="369042"/>
          </a:xfrm>
          <a:prstGeom prst="rect">
            <a:avLst/>
          </a:prstGeom>
        </p:spPr>
        <p:txBody>
          <a:bodyPr lIns="0" tIns="0" rIns="0" bIns="0" rtlCol="0" anchor="t">
            <a:spAutoFit/>
          </a:bodyPr>
          <a:lstStyle/>
          <a:p>
            <a:pPr marL="0" lvl="0" indent="0" algn="r">
              <a:lnSpc>
                <a:spcPts val="2881"/>
              </a:lnSpc>
            </a:pPr>
            <a:r>
              <a:rPr lang="en-US" sz="2573" b="1">
                <a:solidFill>
                  <a:srgbClr val="43270F"/>
                </a:solidFill>
                <a:latin typeface="Glacial Indifference Bold"/>
                <a:ea typeface="Glacial Indifference Bold"/>
                <a:cs typeface="Glacial Indifference Bold"/>
                <a:sym typeface="Glacial Indifference Bold"/>
              </a:rPr>
              <a:t>Le taux des  personnes à faible revenus est de 11%  </a:t>
            </a:r>
          </a:p>
        </p:txBody>
      </p:sp>
      <p:sp>
        <p:nvSpPr>
          <p:cNvPr id="22" name="TextBox 22"/>
          <p:cNvSpPr txBox="1"/>
          <p:nvPr/>
        </p:nvSpPr>
        <p:spPr>
          <a:xfrm>
            <a:off x="4645871" y="8223251"/>
            <a:ext cx="8375690" cy="448994"/>
          </a:xfrm>
          <a:prstGeom prst="rect">
            <a:avLst/>
          </a:prstGeom>
        </p:spPr>
        <p:txBody>
          <a:bodyPr lIns="0" tIns="0" rIns="0" bIns="0" rtlCol="0" anchor="t">
            <a:spAutoFit/>
          </a:bodyPr>
          <a:lstStyle/>
          <a:p>
            <a:pPr marL="0" lvl="0" indent="0" algn="r">
              <a:lnSpc>
                <a:spcPts val="3602"/>
              </a:lnSpc>
              <a:spcBef>
                <a:spcPct val="0"/>
              </a:spcBef>
            </a:pPr>
            <a:r>
              <a:rPr lang="en-US" sz="2573" b="1">
                <a:solidFill>
                  <a:srgbClr val="43270F"/>
                </a:solidFill>
                <a:latin typeface="Glacial Indifference Bold"/>
                <a:ea typeface="Glacial Indifference Bold"/>
                <a:cs typeface="Glacial Indifference Bold"/>
                <a:sym typeface="Glacial Indifference Bold"/>
              </a:rPr>
              <a:t>Il y existe une trentaine d’organismes communautaires </a:t>
            </a:r>
          </a:p>
        </p:txBody>
      </p:sp>
      <p:sp>
        <p:nvSpPr>
          <p:cNvPr id="23" name="TextBox 23"/>
          <p:cNvSpPr txBox="1"/>
          <p:nvPr/>
        </p:nvSpPr>
        <p:spPr>
          <a:xfrm>
            <a:off x="2125199" y="8908835"/>
            <a:ext cx="14037602" cy="371897"/>
          </a:xfrm>
          <a:prstGeom prst="rect">
            <a:avLst/>
          </a:prstGeom>
        </p:spPr>
        <p:txBody>
          <a:bodyPr wrap="square" lIns="0" tIns="0" rIns="0" bIns="0" rtlCol="0" anchor="t">
            <a:spAutoFit/>
          </a:bodyPr>
          <a:lstStyle/>
          <a:p>
            <a:pPr marL="0" lvl="0" indent="0" algn="r">
              <a:lnSpc>
                <a:spcPts val="2881"/>
              </a:lnSpc>
            </a:pPr>
            <a:r>
              <a:rPr lang="en-US" sz="2573" b="1" u="none" strike="noStrike" dirty="0">
                <a:solidFill>
                  <a:srgbClr val="43270F"/>
                </a:solidFill>
                <a:latin typeface="Glacial Indifference Bold"/>
                <a:ea typeface="Glacial Indifference Bold"/>
                <a:cs typeface="Glacial Indifference Bold"/>
                <a:sym typeface="Glacial Indifference Bold"/>
              </a:rPr>
              <a:t>Plus de la </a:t>
            </a:r>
            <a:r>
              <a:rPr lang="en-US" sz="2573" b="1" u="none" strike="noStrike" dirty="0" err="1">
                <a:solidFill>
                  <a:srgbClr val="43270F"/>
                </a:solidFill>
                <a:latin typeface="Glacial Indifference Bold"/>
                <a:ea typeface="Glacial Indifference Bold"/>
                <a:cs typeface="Glacial Indifference Bold"/>
                <a:sym typeface="Glacial Indifference Bold"/>
              </a:rPr>
              <a:t>moitié</a:t>
            </a:r>
            <a:r>
              <a:rPr lang="en-US" sz="2573" b="1" u="none" strike="noStrike" dirty="0">
                <a:solidFill>
                  <a:srgbClr val="43270F"/>
                </a:solidFill>
                <a:latin typeface="Glacial Indifference Bold"/>
                <a:ea typeface="Glacial Indifference Bold"/>
                <a:cs typeface="Glacial Indifference Bold"/>
                <a:sym typeface="Glacial Indifference Bold"/>
              </a:rPr>
              <a:t> des </a:t>
            </a:r>
            <a:r>
              <a:rPr lang="en-US" sz="2573" b="1" u="none" strike="noStrike" dirty="0" err="1">
                <a:solidFill>
                  <a:srgbClr val="43270F"/>
                </a:solidFill>
                <a:latin typeface="Glacial Indifference Bold"/>
                <a:ea typeface="Glacial Indifference Bold"/>
                <a:cs typeface="Glacial Indifference Bold"/>
                <a:sym typeface="Glacial Indifference Bold"/>
              </a:rPr>
              <a:t>résidents</a:t>
            </a:r>
            <a:r>
              <a:rPr lang="en-US" sz="2573" b="1" u="none" strike="noStrike" dirty="0">
                <a:solidFill>
                  <a:srgbClr val="43270F"/>
                </a:solidFill>
                <a:latin typeface="Glacial Indifference Bold"/>
                <a:ea typeface="Glacial Indifference Bold"/>
                <a:cs typeface="Glacial Indifference Bold"/>
                <a:sym typeface="Glacial Indifference Bold"/>
              </a:rPr>
              <a:t> du quartier (52 %) </a:t>
            </a:r>
            <a:r>
              <a:rPr lang="en-US" sz="2573" b="1" u="none" strike="noStrike" dirty="0" err="1">
                <a:solidFill>
                  <a:srgbClr val="43270F"/>
                </a:solidFill>
                <a:latin typeface="Glacial Indifference Bold"/>
                <a:ea typeface="Glacial Indifference Bold"/>
                <a:cs typeface="Glacial Indifference Bold"/>
                <a:sym typeface="Glacial Indifference Bold"/>
              </a:rPr>
              <a:t>sont</a:t>
            </a:r>
            <a:r>
              <a:rPr lang="en-US" sz="2573" b="1" u="none" strike="noStrike" dirty="0">
                <a:solidFill>
                  <a:srgbClr val="43270F"/>
                </a:solidFill>
                <a:latin typeface="Glacial Indifference Bold"/>
                <a:ea typeface="Glacial Indifference Bold"/>
                <a:cs typeface="Glacial Indifference Bold"/>
                <a:sym typeface="Glacial Indifference Bold"/>
              </a:rPr>
              <a:t> </a:t>
            </a:r>
            <a:r>
              <a:rPr lang="en-US" sz="2573" b="1" u="none" strike="noStrike" dirty="0" err="1">
                <a:solidFill>
                  <a:srgbClr val="43270F"/>
                </a:solidFill>
                <a:latin typeface="Glacial Indifference Bold"/>
                <a:ea typeface="Glacial Indifference Bold"/>
                <a:cs typeface="Glacial Indifference Bold"/>
                <a:sym typeface="Glacial Indifference Bold"/>
              </a:rPr>
              <a:t>issus</a:t>
            </a:r>
            <a:r>
              <a:rPr lang="en-US" sz="2573" b="1" u="none" strike="noStrike" dirty="0">
                <a:solidFill>
                  <a:srgbClr val="43270F"/>
                </a:solidFill>
                <a:latin typeface="Glacial Indifference Bold"/>
                <a:ea typeface="Glacial Indifference Bold"/>
                <a:cs typeface="Glacial Indifference Bold"/>
                <a:sym typeface="Glacial Indifference Bold"/>
              </a:rPr>
              <a:t> de </a:t>
            </a:r>
            <a:r>
              <a:rPr lang="en-US" sz="2573" b="1" u="none" strike="noStrike" dirty="0" err="1">
                <a:solidFill>
                  <a:srgbClr val="43270F"/>
                </a:solidFill>
                <a:latin typeface="Glacial Indifference Bold"/>
                <a:ea typeface="Glacial Indifference Bold"/>
                <a:cs typeface="Glacial Indifference Bold"/>
                <a:sym typeface="Glacial Indifference Bold"/>
              </a:rPr>
              <a:t>l’immigration</a:t>
            </a:r>
            <a:endParaRPr lang="en-US" sz="2573" b="1" u="none" strike="noStrike" dirty="0">
              <a:solidFill>
                <a:srgbClr val="43270F"/>
              </a:solidFill>
              <a:latin typeface="Glacial Indifference Bold"/>
              <a:ea typeface="Glacial Indifference Bold"/>
              <a:cs typeface="Glacial Indifference Bold"/>
              <a:sym typeface="Glacial Indifference Bold"/>
            </a:endParaRPr>
          </a:p>
        </p:txBody>
      </p:sp>
      <p:sp>
        <p:nvSpPr>
          <p:cNvPr id="24" name="TextBox 24"/>
          <p:cNvSpPr txBox="1"/>
          <p:nvPr/>
        </p:nvSpPr>
        <p:spPr>
          <a:xfrm>
            <a:off x="4081196" y="9645799"/>
            <a:ext cx="8476634" cy="641201"/>
          </a:xfrm>
          <a:prstGeom prst="rect">
            <a:avLst/>
          </a:prstGeom>
        </p:spPr>
        <p:txBody>
          <a:bodyPr wrap="square" lIns="0" tIns="0" rIns="0" bIns="0" rtlCol="0" anchor="t">
            <a:spAutoFit/>
          </a:bodyPr>
          <a:lstStyle/>
          <a:p>
            <a:pPr marL="0" lvl="0" indent="0" algn="r">
              <a:lnSpc>
                <a:spcPts val="2545"/>
              </a:lnSpc>
            </a:pPr>
            <a:r>
              <a:rPr lang="en-US" sz="2273" i="1" dirty="0">
                <a:solidFill>
                  <a:srgbClr val="43270F"/>
                </a:solidFill>
                <a:latin typeface="Glacial Indifference Italics"/>
                <a:ea typeface="Glacial Indifference Italics"/>
                <a:cs typeface="Glacial Indifference Italics"/>
                <a:sym typeface="Glacial Indifference Italics"/>
              </a:rPr>
              <a:t> </a:t>
            </a:r>
            <a:r>
              <a:rPr lang="en-US" sz="2273" i="1" dirty="0" err="1">
                <a:solidFill>
                  <a:srgbClr val="43270F"/>
                </a:solidFill>
                <a:latin typeface="Glacial Indifference Italics"/>
                <a:ea typeface="Glacial Indifference Italics"/>
                <a:cs typeface="Glacial Indifference Italics"/>
                <a:sym typeface="Glacial Indifference Italics"/>
              </a:rPr>
              <a:t>Référence</a:t>
            </a:r>
            <a:r>
              <a:rPr lang="en-US" sz="2273" i="1" dirty="0">
                <a:solidFill>
                  <a:srgbClr val="43270F"/>
                </a:solidFill>
                <a:latin typeface="Glacial Indifference Italics"/>
                <a:ea typeface="Glacial Indifference Italics"/>
                <a:cs typeface="Glacial Indifference Italics"/>
                <a:sym typeface="Glacial Indifference Italics"/>
              </a:rPr>
              <a:t>: www.centraide-mtl.org/portraits-de-quartier/ile-de-montreal/bordeaux-cartierville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10800000">
            <a:off x="9638769" y="3030898"/>
            <a:ext cx="16122987" cy="6378177"/>
            <a:chOff x="0" y="0"/>
            <a:chExt cx="1540969" cy="609600"/>
          </a:xfrm>
        </p:grpSpPr>
        <p:sp>
          <p:nvSpPr>
            <p:cNvPr id="3" name="Freeform 3"/>
            <p:cNvSpPr/>
            <p:nvPr/>
          </p:nvSpPr>
          <p:spPr>
            <a:xfrm>
              <a:off x="0" y="0"/>
              <a:ext cx="1540969" cy="609600"/>
            </a:xfrm>
            <a:custGeom>
              <a:avLst/>
              <a:gdLst/>
              <a:ahLst/>
              <a:cxnLst/>
              <a:rect l="l" t="t" r="r" b="b"/>
              <a:pathLst>
                <a:path w="1540969" h="609600">
                  <a:moveTo>
                    <a:pt x="203200" y="609600"/>
                  </a:moveTo>
                  <a:lnTo>
                    <a:pt x="1337769" y="609600"/>
                  </a:lnTo>
                  <a:lnTo>
                    <a:pt x="1540969" y="0"/>
                  </a:lnTo>
                  <a:lnTo>
                    <a:pt x="0" y="0"/>
                  </a:lnTo>
                  <a:lnTo>
                    <a:pt x="203200" y="609600"/>
                  </a:lnTo>
                  <a:close/>
                </a:path>
              </a:pathLst>
            </a:custGeom>
            <a:solidFill>
              <a:srgbClr val="FFFCF7"/>
            </a:solidFill>
          </p:spPr>
          <p:txBody>
            <a:bodyPr/>
            <a:lstStyle/>
            <a:p>
              <a:endParaRPr lang="en-CA"/>
            </a:p>
          </p:txBody>
        </p:sp>
        <p:sp>
          <p:nvSpPr>
            <p:cNvPr id="4" name="TextBox 4"/>
            <p:cNvSpPr txBox="1"/>
            <p:nvPr/>
          </p:nvSpPr>
          <p:spPr>
            <a:xfrm>
              <a:off x="127000" y="-38100"/>
              <a:ext cx="1286969" cy="647700"/>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13074394" y="5715395"/>
            <a:ext cx="5322940" cy="3658311"/>
          </a:xfrm>
          <a:custGeom>
            <a:avLst/>
            <a:gdLst/>
            <a:ahLst/>
            <a:cxnLst/>
            <a:rect l="l" t="t" r="r" b="b"/>
            <a:pathLst>
              <a:path w="5322940" h="3658311">
                <a:moveTo>
                  <a:pt x="0" y="0"/>
                </a:moveTo>
                <a:lnTo>
                  <a:pt x="5322940" y="0"/>
                </a:lnTo>
                <a:lnTo>
                  <a:pt x="5322940" y="3658311"/>
                </a:lnTo>
                <a:lnTo>
                  <a:pt x="0" y="365831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CA"/>
          </a:p>
        </p:txBody>
      </p:sp>
      <p:grpSp>
        <p:nvGrpSpPr>
          <p:cNvPr id="6" name="Group 6"/>
          <p:cNvGrpSpPr/>
          <p:nvPr/>
        </p:nvGrpSpPr>
        <p:grpSpPr>
          <a:xfrm rot="-263612">
            <a:off x="4379654" y="919320"/>
            <a:ext cx="9528692" cy="1167497"/>
            <a:chOff x="0" y="0"/>
            <a:chExt cx="3316890" cy="406400"/>
          </a:xfrm>
        </p:grpSpPr>
        <p:sp>
          <p:nvSpPr>
            <p:cNvPr id="7" name="Freeform 7"/>
            <p:cNvSpPr/>
            <p:nvPr/>
          </p:nvSpPr>
          <p:spPr>
            <a:xfrm>
              <a:off x="0" y="0"/>
              <a:ext cx="3316890" cy="406400"/>
            </a:xfrm>
            <a:custGeom>
              <a:avLst/>
              <a:gdLst/>
              <a:ahLst/>
              <a:cxnLst/>
              <a:rect l="l" t="t" r="r" b="b"/>
              <a:pathLst>
                <a:path w="3316890" h="406400">
                  <a:moveTo>
                    <a:pt x="3113690" y="0"/>
                  </a:moveTo>
                  <a:cubicBezTo>
                    <a:pt x="3225914" y="0"/>
                    <a:pt x="3316890" y="90976"/>
                    <a:pt x="3316890" y="203200"/>
                  </a:cubicBezTo>
                  <a:cubicBezTo>
                    <a:pt x="3316890" y="315424"/>
                    <a:pt x="3225914" y="406400"/>
                    <a:pt x="3113690" y="406400"/>
                  </a:cubicBezTo>
                  <a:lnTo>
                    <a:pt x="203200" y="406400"/>
                  </a:lnTo>
                  <a:cubicBezTo>
                    <a:pt x="90976" y="406400"/>
                    <a:pt x="0" y="315424"/>
                    <a:pt x="0" y="203200"/>
                  </a:cubicBezTo>
                  <a:cubicBezTo>
                    <a:pt x="0" y="90976"/>
                    <a:pt x="90976" y="0"/>
                    <a:pt x="203200" y="0"/>
                  </a:cubicBezTo>
                  <a:close/>
                </a:path>
              </a:pathLst>
            </a:custGeom>
            <a:solidFill>
              <a:srgbClr val="FFEBCF"/>
            </a:solidFill>
          </p:spPr>
          <p:txBody>
            <a:bodyPr/>
            <a:lstStyle/>
            <a:p>
              <a:endParaRPr lang="en-CA"/>
            </a:p>
          </p:txBody>
        </p:sp>
        <p:sp>
          <p:nvSpPr>
            <p:cNvPr id="8" name="TextBox 8"/>
            <p:cNvSpPr txBox="1"/>
            <p:nvPr/>
          </p:nvSpPr>
          <p:spPr>
            <a:xfrm>
              <a:off x="0" y="-38100"/>
              <a:ext cx="3316890" cy="444500"/>
            </a:xfrm>
            <a:prstGeom prst="rect">
              <a:avLst/>
            </a:prstGeom>
          </p:spPr>
          <p:txBody>
            <a:bodyPr lIns="50800" tIns="50800" rIns="50800" bIns="50800" rtlCol="0" anchor="ctr"/>
            <a:lstStyle/>
            <a:p>
              <a:pPr algn="r">
                <a:lnSpc>
                  <a:spcPts val="2659"/>
                </a:lnSpc>
                <a:spcBef>
                  <a:spcPct val="0"/>
                </a:spcBef>
              </a:pPr>
              <a:endParaRPr/>
            </a:p>
          </p:txBody>
        </p:sp>
      </p:grpSp>
      <p:sp>
        <p:nvSpPr>
          <p:cNvPr id="9" name="Freeform 9"/>
          <p:cNvSpPr/>
          <p:nvPr/>
        </p:nvSpPr>
        <p:spPr>
          <a:xfrm>
            <a:off x="0" y="9373706"/>
            <a:ext cx="3324225" cy="992505"/>
          </a:xfrm>
          <a:custGeom>
            <a:avLst/>
            <a:gdLst/>
            <a:ahLst/>
            <a:cxnLst/>
            <a:rect l="l" t="t" r="r" b="b"/>
            <a:pathLst>
              <a:path w="3324225" h="992505">
                <a:moveTo>
                  <a:pt x="0" y="0"/>
                </a:moveTo>
                <a:lnTo>
                  <a:pt x="3324225" y="0"/>
                </a:lnTo>
                <a:lnTo>
                  <a:pt x="3324225" y="992505"/>
                </a:lnTo>
                <a:lnTo>
                  <a:pt x="0" y="992505"/>
                </a:lnTo>
                <a:lnTo>
                  <a:pt x="0" y="0"/>
                </a:lnTo>
                <a:close/>
              </a:path>
            </a:pathLst>
          </a:custGeom>
          <a:blipFill>
            <a:blip r:embed="rId3"/>
            <a:stretch>
              <a:fillRect l="-179" r="-179"/>
            </a:stretch>
          </a:blipFill>
        </p:spPr>
        <p:txBody>
          <a:bodyPr/>
          <a:lstStyle/>
          <a:p>
            <a:endParaRPr lang="en-CA"/>
          </a:p>
        </p:txBody>
      </p:sp>
      <p:sp>
        <p:nvSpPr>
          <p:cNvPr id="10" name="Freeform 10"/>
          <p:cNvSpPr/>
          <p:nvPr/>
        </p:nvSpPr>
        <p:spPr>
          <a:xfrm>
            <a:off x="13590598" y="9409075"/>
            <a:ext cx="4697402" cy="975174"/>
          </a:xfrm>
          <a:custGeom>
            <a:avLst/>
            <a:gdLst/>
            <a:ahLst/>
            <a:cxnLst/>
            <a:rect l="l" t="t" r="r" b="b"/>
            <a:pathLst>
              <a:path w="4697402" h="975174">
                <a:moveTo>
                  <a:pt x="0" y="0"/>
                </a:moveTo>
                <a:lnTo>
                  <a:pt x="4697402" y="0"/>
                </a:lnTo>
                <a:lnTo>
                  <a:pt x="4697402" y="975174"/>
                </a:lnTo>
                <a:lnTo>
                  <a:pt x="0" y="975174"/>
                </a:lnTo>
                <a:lnTo>
                  <a:pt x="0" y="0"/>
                </a:lnTo>
                <a:close/>
              </a:path>
            </a:pathLst>
          </a:custGeom>
          <a:blipFill>
            <a:blip r:embed="rId4"/>
            <a:stretch>
              <a:fillRect l="-5134" t="-201950" b="-204482"/>
            </a:stretch>
          </a:blipFill>
        </p:spPr>
        <p:txBody>
          <a:bodyPr/>
          <a:lstStyle/>
          <a:p>
            <a:endParaRPr lang="en-CA"/>
          </a:p>
        </p:txBody>
      </p:sp>
      <p:sp>
        <p:nvSpPr>
          <p:cNvPr id="11" name="TextBox 11"/>
          <p:cNvSpPr txBox="1"/>
          <p:nvPr/>
        </p:nvSpPr>
        <p:spPr>
          <a:xfrm>
            <a:off x="5524489" y="38988"/>
            <a:ext cx="7590344" cy="2034540"/>
          </a:xfrm>
          <a:prstGeom prst="rect">
            <a:avLst/>
          </a:prstGeom>
        </p:spPr>
        <p:txBody>
          <a:bodyPr lIns="0" tIns="0" rIns="0" bIns="0" rtlCol="0" anchor="t">
            <a:spAutoFit/>
          </a:bodyPr>
          <a:lstStyle/>
          <a:p>
            <a:pPr marL="0" lvl="0" indent="0" algn="ctr">
              <a:lnSpc>
                <a:spcPts val="7979"/>
              </a:lnSpc>
              <a:spcBef>
                <a:spcPct val="0"/>
              </a:spcBef>
            </a:pPr>
            <a:r>
              <a:rPr lang="en-US" sz="6999">
                <a:solidFill>
                  <a:srgbClr val="82AFA6"/>
                </a:solidFill>
                <a:latin typeface="More Sugar"/>
                <a:ea typeface="More Sugar"/>
                <a:cs typeface="More Sugar"/>
                <a:sym typeface="More Sugar"/>
              </a:rPr>
              <a:t>Le Programme </a:t>
            </a:r>
            <a:r>
              <a:rPr lang="en-US" sz="6999" u="none" strike="noStrike">
                <a:solidFill>
                  <a:srgbClr val="82AFA6"/>
                </a:solidFill>
                <a:latin typeface="More Sugar"/>
                <a:ea typeface="More Sugar"/>
                <a:cs typeface="More Sugar"/>
                <a:sym typeface="More Sugar"/>
              </a:rPr>
              <a:t>BdeBénévole   </a:t>
            </a:r>
          </a:p>
        </p:txBody>
      </p:sp>
      <p:grpSp>
        <p:nvGrpSpPr>
          <p:cNvPr id="12" name="Group 12"/>
          <p:cNvGrpSpPr/>
          <p:nvPr/>
        </p:nvGrpSpPr>
        <p:grpSpPr>
          <a:xfrm>
            <a:off x="178229" y="4795155"/>
            <a:ext cx="12575907" cy="4499340"/>
            <a:chOff x="0" y="0"/>
            <a:chExt cx="16767876" cy="5999119"/>
          </a:xfrm>
        </p:grpSpPr>
        <p:grpSp>
          <p:nvGrpSpPr>
            <p:cNvPr id="13" name="Group 13"/>
            <p:cNvGrpSpPr/>
            <p:nvPr/>
          </p:nvGrpSpPr>
          <p:grpSpPr>
            <a:xfrm>
              <a:off x="0" y="0"/>
              <a:ext cx="16767876" cy="786175"/>
              <a:chOff x="0" y="0"/>
              <a:chExt cx="14085294" cy="660400"/>
            </a:xfrm>
          </p:grpSpPr>
          <p:sp>
            <p:nvSpPr>
              <p:cNvPr id="14" name="Freeform 14"/>
              <p:cNvSpPr/>
              <p:nvPr/>
            </p:nvSpPr>
            <p:spPr>
              <a:xfrm>
                <a:off x="0" y="0"/>
                <a:ext cx="14085294" cy="660400"/>
              </a:xfrm>
              <a:custGeom>
                <a:avLst/>
                <a:gdLst/>
                <a:ahLst/>
                <a:cxnLst/>
                <a:rect l="l" t="t" r="r" b="b"/>
                <a:pathLst>
                  <a:path w="14085294" h="660400">
                    <a:moveTo>
                      <a:pt x="112682" y="0"/>
                    </a:moveTo>
                    <a:lnTo>
                      <a:pt x="13972612" y="0"/>
                    </a:lnTo>
                    <a:cubicBezTo>
                      <a:pt x="14034844" y="0"/>
                      <a:pt x="14085294" y="45488"/>
                      <a:pt x="14085294" y="101600"/>
                    </a:cubicBezTo>
                    <a:lnTo>
                      <a:pt x="14085294" y="558800"/>
                    </a:lnTo>
                    <a:cubicBezTo>
                      <a:pt x="14085294" y="614912"/>
                      <a:pt x="14034844" y="660400"/>
                      <a:pt x="13972612" y="660400"/>
                    </a:cubicBezTo>
                    <a:lnTo>
                      <a:pt x="112682" y="660400"/>
                    </a:lnTo>
                    <a:cubicBezTo>
                      <a:pt x="50450" y="660400"/>
                      <a:pt x="0" y="614912"/>
                      <a:pt x="0" y="558800"/>
                    </a:cubicBezTo>
                    <a:lnTo>
                      <a:pt x="0" y="101600"/>
                    </a:lnTo>
                    <a:cubicBezTo>
                      <a:pt x="0" y="45488"/>
                      <a:pt x="50450" y="0"/>
                      <a:pt x="112682" y="0"/>
                    </a:cubicBezTo>
                    <a:close/>
                  </a:path>
                </a:pathLst>
              </a:custGeom>
              <a:solidFill>
                <a:srgbClr val="82AFA6"/>
              </a:solidFill>
              <a:ln w="9525" cap="sq">
                <a:solidFill>
                  <a:srgbClr val="43270F"/>
                </a:solidFill>
                <a:prstDash val="solid"/>
                <a:miter/>
              </a:ln>
            </p:spPr>
            <p:txBody>
              <a:bodyPr/>
              <a:lstStyle/>
              <a:p>
                <a:endParaRPr lang="en-CA"/>
              </a:p>
            </p:txBody>
          </p:sp>
          <p:sp>
            <p:nvSpPr>
              <p:cNvPr id="15" name="TextBox 15"/>
              <p:cNvSpPr txBox="1"/>
              <p:nvPr/>
            </p:nvSpPr>
            <p:spPr>
              <a:xfrm>
                <a:off x="0" y="-38100"/>
                <a:ext cx="14085294" cy="698500"/>
              </a:xfrm>
              <a:prstGeom prst="rect">
                <a:avLst/>
              </a:prstGeom>
            </p:spPr>
            <p:txBody>
              <a:bodyPr lIns="50800" tIns="50800" rIns="50800" bIns="50800" rtlCol="0" anchor="ctr"/>
              <a:lstStyle/>
              <a:p>
                <a:pPr algn="l">
                  <a:lnSpc>
                    <a:spcPts val="1679"/>
                  </a:lnSpc>
                </a:pPr>
                <a:endParaRPr/>
              </a:p>
            </p:txBody>
          </p:sp>
        </p:grpSp>
        <p:sp>
          <p:nvSpPr>
            <p:cNvPr id="16" name="TextBox 16"/>
            <p:cNvSpPr txBox="1"/>
            <p:nvPr/>
          </p:nvSpPr>
          <p:spPr>
            <a:xfrm>
              <a:off x="335358" y="188681"/>
              <a:ext cx="4108130" cy="400950"/>
            </a:xfrm>
            <a:prstGeom prst="rect">
              <a:avLst/>
            </a:prstGeom>
          </p:spPr>
          <p:txBody>
            <a:bodyPr lIns="0" tIns="0" rIns="0" bIns="0" rtlCol="0" anchor="t">
              <a:spAutoFit/>
            </a:bodyPr>
            <a:lstStyle/>
            <a:p>
              <a:pPr algn="l">
                <a:lnSpc>
                  <a:spcPts val="2499"/>
                </a:lnSpc>
              </a:pPr>
              <a:r>
                <a:rPr lang="en-US" sz="1785" b="1">
                  <a:solidFill>
                    <a:srgbClr val="FFFFFF"/>
                  </a:solidFill>
                  <a:latin typeface="Glacial Indifference Bold"/>
                  <a:ea typeface="Glacial Indifference Bold"/>
                  <a:cs typeface="Glacial Indifference Bold"/>
                  <a:sym typeface="Glacial Indifference Bold"/>
                </a:rPr>
                <a:t>Élément</a:t>
              </a:r>
            </a:p>
          </p:txBody>
        </p:sp>
        <p:sp>
          <p:nvSpPr>
            <p:cNvPr id="17" name="TextBox 17"/>
            <p:cNvSpPr txBox="1"/>
            <p:nvPr/>
          </p:nvSpPr>
          <p:spPr>
            <a:xfrm>
              <a:off x="5114202" y="188681"/>
              <a:ext cx="11318316" cy="400950"/>
            </a:xfrm>
            <a:prstGeom prst="rect">
              <a:avLst/>
            </a:prstGeom>
          </p:spPr>
          <p:txBody>
            <a:bodyPr lIns="0" tIns="0" rIns="0" bIns="0" rtlCol="0" anchor="t">
              <a:spAutoFit/>
            </a:bodyPr>
            <a:lstStyle/>
            <a:p>
              <a:pPr algn="l">
                <a:lnSpc>
                  <a:spcPts val="2499"/>
                </a:lnSpc>
              </a:pPr>
              <a:r>
                <a:rPr lang="en-US" sz="1785" b="1">
                  <a:solidFill>
                    <a:srgbClr val="FFFFFF"/>
                  </a:solidFill>
                  <a:latin typeface="Glacial Indifference Bold"/>
                  <a:ea typeface="Glacial Indifference Bold"/>
                  <a:cs typeface="Glacial Indifference Bold"/>
                  <a:sym typeface="Glacial Indifference Bold"/>
                </a:rPr>
                <a:t>Détails</a:t>
              </a:r>
            </a:p>
          </p:txBody>
        </p:sp>
        <p:grpSp>
          <p:nvGrpSpPr>
            <p:cNvPr id="18" name="Group 18"/>
            <p:cNvGrpSpPr/>
            <p:nvPr/>
          </p:nvGrpSpPr>
          <p:grpSpPr>
            <a:xfrm>
              <a:off x="0" y="786175"/>
              <a:ext cx="4778845" cy="907125"/>
              <a:chOff x="0" y="0"/>
              <a:chExt cx="4014309" cy="762000"/>
            </a:xfrm>
          </p:grpSpPr>
          <p:sp>
            <p:nvSpPr>
              <p:cNvPr id="19" name="Freeform 19"/>
              <p:cNvSpPr/>
              <p:nvPr/>
            </p:nvSpPr>
            <p:spPr>
              <a:xfrm>
                <a:off x="0" y="0"/>
                <a:ext cx="4014309" cy="762000"/>
              </a:xfrm>
              <a:custGeom>
                <a:avLst/>
                <a:gdLst/>
                <a:ahLst/>
                <a:cxnLst/>
                <a:rect l="l" t="t" r="r" b="b"/>
                <a:pathLst>
                  <a:path w="4014309" h="762000">
                    <a:moveTo>
                      <a:pt x="0" y="0"/>
                    </a:moveTo>
                    <a:lnTo>
                      <a:pt x="4014309" y="0"/>
                    </a:lnTo>
                    <a:lnTo>
                      <a:pt x="4014309" y="762000"/>
                    </a:lnTo>
                    <a:lnTo>
                      <a:pt x="0" y="762000"/>
                    </a:lnTo>
                    <a:close/>
                  </a:path>
                </a:pathLst>
              </a:custGeom>
              <a:solidFill>
                <a:srgbClr val="FFFCF7"/>
              </a:solidFill>
              <a:ln w="9525" cap="sq">
                <a:solidFill>
                  <a:srgbClr val="82AFA6"/>
                </a:solidFill>
                <a:prstDash val="solid"/>
                <a:miter/>
              </a:ln>
            </p:spPr>
            <p:txBody>
              <a:bodyPr/>
              <a:lstStyle/>
              <a:p>
                <a:endParaRPr lang="en-CA"/>
              </a:p>
            </p:txBody>
          </p:sp>
          <p:sp>
            <p:nvSpPr>
              <p:cNvPr id="20" name="TextBox 20"/>
              <p:cNvSpPr txBox="1"/>
              <p:nvPr/>
            </p:nvSpPr>
            <p:spPr>
              <a:xfrm>
                <a:off x="0" y="-38100"/>
                <a:ext cx="4014309" cy="800100"/>
              </a:xfrm>
              <a:prstGeom prst="rect">
                <a:avLst/>
              </a:prstGeom>
            </p:spPr>
            <p:txBody>
              <a:bodyPr lIns="50800" tIns="50800" rIns="50800" bIns="50800" rtlCol="0" anchor="ctr"/>
              <a:lstStyle/>
              <a:p>
                <a:pPr algn="l">
                  <a:lnSpc>
                    <a:spcPts val="1679"/>
                  </a:lnSpc>
                </a:pPr>
                <a:endParaRPr/>
              </a:p>
            </p:txBody>
          </p:sp>
        </p:grpSp>
        <p:grpSp>
          <p:nvGrpSpPr>
            <p:cNvPr id="21" name="Group 21"/>
            <p:cNvGrpSpPr/>
            <p:nvPr/>
          </p:nvGrpSpPr>
          <p:grpSpPr>
            <a:xfrm>
              <a:off x="4778845" y="786175"/>
              <a:ext cx="11989031" cy="907125"/>
              <a:chOff x="0" y="0"/>
              <a:chExt cx="10070985" cy="762000"/>
            </a:xfrm>
          </p:grpSpPr>
          <p:sp>
            <p:nvSpPr>
              <p:cNvPr id="22" name="Freeform 22"/>
              <p:cNvSpPr/>
              <p:nvPr/>
            </p:nvSpPr>
            <p:spPr>
              <a:xfrm>
                <a:off x="0" y="0"/>
                <a:ext cx="10070985" cy="762000"/>
              </a:xfrm>
              <a:custGeom>
                <a:avLst/>
                <a:gdLst/>
                <a:ahLst/>
                <a:cxnLst/>
                <a:rect l="l" t="t" r="r" b="b"/>
                <a:pathLst>
                  <a:path w="10070985" h="762000">
                    <a:moveTo>
                      <a:pt x="0" y="0"/>
                    </a:moveTo>
                    <a:lnTo>
                      <a:pt x="10070985" y="0"/>
                    </a:lnTo>
                    <a:lnTo>
                      <a:pt x="10070985" y="762000"/>
                    </a:lnTo>
                    <a:lnTo>
                      <a:pt x="0" y="762000"/>
                    </a:lnTo>
                    <a:close/>
                  </a:path>
                </a:pathLst>
              </a:custGeom>
              <a:solidFill>
                <a:srgbClr val="FFFCF7"/>
              </a:solidFill>
              <a:ln w="9525" cap="sq">
                <a:solidFill>
                  <a:srgbClr val="82AFA6"/>
                </a:solidFill>
                <a:prstDash val="solid"/>
                <a:miter/>
              </a:ln>
            </p:spPr>
            <p:txBody>
              <a:bodyPr/>
              <a:lstStyle/>
              <a:p>
                <a:endParaRPr lang="en-CA"/>
              </a:p>
            </p:txBody>
          </p:sp>
          <p:sp>
            <p:nvSpPr>
              <p:cNvPr id="23" name="TextBox 23"/>
              <p:cNvSpPr txBox="1"/>
              <p:nvPr/>
            </p:nvSpPr>
            <p:spPr>
              <a:xfrm>
                <a:off x="0" y="-38100"/>
                <a:ext cx="10070985" cy="800100"/>
              </a:xfrm>
              <a:prstGeom prst="rect">
                <a:avLst/>
              </a:prstGeom>
            </p:spPr>
            <p:txBody>
              <a:bodyPr lIns="50800" tIns="50800" rIns="50800" bIns="50800" rtlCol="0" anchor="ctr"/>
              <a:lstStyle/>
              <a:p>
                <a:pPr algn="l">
                  <a:lnSpc>
                    <a:spcPts val="1679"/>
                  </a:lnSpc>
                </a:pPr>
                <a:endParaRPr/>
              </a:p>
            </p:txBody>
          </p:sp>
        </p:grpSp>
        <p:sp>
          <p:nvSpPr>
            <p:cNvPr id="24" name="TextBox 24"/>
            <p:cNvSpPr txBox="1"/>
            <p:nvPr/>
          </p:nvSpPr>
          <p:spPr>
            <a:xfrm>
              <a:off x="335358" y="948550"/>
              <a:ext cx="4108130" cy="381900"/>
            </a:xfrm>
            <a:prstGeom prst="rect">
              <a:avLst/>
            </a:prstGeom>
          </p:spPr>
          <p:txBody>
            <a:bodyPr lIns="0" tIns="0" rIns="0" bIns="0" rtlCol="0" anchor="t">
              <a:spAutoFit/>
            </a:bodyPr>
            <a:lstStyle/>
            <a:p>
              <a:pPr algn="l">
                <a:lnSpc>
                  <a:spcPts val="2232"/>
                </a:lnSpc>
              </a:pPr>
              <a:r>
                <a:rPr lang="en-US" sz="1785" b="1">
                  <a:solidFill>
                    <a:srgbClr val="43270F"/>
                  </a:solidFill>
                  <a:latin typeface="Glacial Indifference Bold"/>
                  <a:ea typeface="Glacial Indifference Bold"/>
                  <a:cs typeface="Glacial Indifference Bold"/>
                  <a:sym typeface="Glacial Indifference Bold"/>
                </a:rPr>
                <a:t>Création</a:t>
              </a:r>
            </a:p>
          </p:txBody>
        </p:sp>
        <p:sp>
          <p:nvSpPr>
            <p:cNvPr id="25" name="TextBox 25"/>
            <p:cNvSpPr txBox="1"/>
            <p:nvPr/>
          </p:nvSpPr>
          <p:spPr>
            <a:xfrm>
              <a:off x="5114202" y="958075"/>
              <a:ext cx="11318316" cy="386486"/>
            </a:xfrm>
            <a:prstGeom prst="rect">
              <a:avLst/>
            </a:prstGeom>
          </p:spPr>
          <p:txBody>
            <a:bodyPr lIns="0" tIns="0" rIns="0" bIns="0" rtlCol="0" anchor="t">
              <a:spAutoFit/>
            </a:bodyPr>
            <a:lstStyle/>
            <a:p>
              <a:pPr algn="l">
                <a:lnSpc>
                  <a:spcPts val="2380"/>
                </a:lnSpc>
              </a:pPr>
              <a:r>
                <a:rPr lang="en-US" sz="1904">
                  <a:solidFill>
                    <a:srgbClr val="43270F"/>
                  </a:solidFill>
                  <a:latin typeface="Glacial Indifference"/>
                  <a:ea typeface="Glacial Indifference"/>
                  <a:cs typeface="Glacial Indifference"/>
                  <a:sym typeface="Glacial Indifference"/>
                </a:rPr>
                <a:t>2006</a:t>
              </a:r>
            </a:p>
          </p:txBody>
        </p:sp>
        <p:grpSp>
          <p:nvGrpSpPr>
            <p:cNvPr id="26" name="Group 26"/>
            <p:cNvGrpSpPr/>
            <p:nvPr/>
          </p:nvGrpSpPr>
          <p:grpSpPr>
            <a:xfrm>
              <a:off x="0" y="1693300"/>
              <a:ext cx="4778845" cy="1132898"/>
              <a:chOff x="0" y="0"/>
              <a:chExt cx="4014309" cy="951653"/>
            </a:xfrm>
          </p:grpSpPr>
          <p:sp>
            <p:nvSpPr>
              <p:cNvPr id="27" name="Freeform 27"/>
              <p:cNvSpPr/>
              <p:nvPr/>
            </p:nvSpPr>
            <p:spPr>
              <a:xfrm>
                <a:off x="0" y="0"/>
                <a:ext cx="4014309" cy="951653"/>
              </a:xfrm>
              <a:custGeom>
                <a:avLst/>
                <a:gdLst/>
                <a:ahLst/>
                <a:cxnLst/>
                <a:rect l="l" t="t" r="r" b="b"/>
                <a:pathLst>
                  <a:path w="4014309" h="951653">
                    <a:moveTo>
                      <a:pt x="0" y="0"/>
                    </a:moveTo>
                    <a:lnTo>
                      <a:pt x="4014309" y="0"/>
                    </a:lnTo>
                    <a:lnTo>
                      <a:pt x="4014309" y="951653"/>
                    </a:lnTo>
                    <a:lnTo>
                      <a:pt x="0" y="951653"/>
                    </a:lnTo>
                    <a:close/>
                  </a:path>
                </a:pathLst>
              </a:custGeom>
              <a:solidFill>
                <a:srgbClr val="EDFDFA"/>
              </a:solidFill>
              <a:ln w="9525" cap="sq">
                <a:solidFill>
                  <a:srgbClr val="82AFA6"/>
                </a:solidFill>
                <a:prstDash val="solid"/>
                <a:miter/>
              </a:ln>
            </p:spPr>
            <p:txBody>
              <a:bodyPr/>
              <a:lstStyle/>
              <a:p>
                <a:endParaRPr lang="en-CA"/>
              </a:p>
            </p:txBody>
          </p:sp>
          <p:sp>
            <p:nvSpPr>
              <p:cNvPr id="28" name="TextBox 28"/>
              <p:cNvSpPr txBox="1"/>
              <p:nvPr/>
            </p:nvSpPr>
            <p:spPr>
              <a:xfrm>
                <a:off x="0" y="-38100"/>
                <a:ext cx="4014309" cy="989753"/>
              </a:xfrm>
              <a:prstGeom prst="rect">
                <a:avLst/>
              </a:prstGeom>
            </p:spPr>
            <p:txBody>
              <a:bodyPr lIns="50800" tIns="50800" rIns="50800" bIns="50800" rtlCol="0" anchor="ctr"/>
              <a:lstStyle/>
              <a:p>
                <a:pPr algn="l">
                  <a:lnSpc>
                    <a:spcPts val="1679"/>
                  </a:lnSpc>
                </a:pPr>
                <a:endParaRPr/>
              </a:p>
            </p:txBody>
          </p:sp>
        </p:grpSp>
        <p:grpSp>
          <p:nvGrpSpPr>
            <p:cNvPr id="29" name="Group 29"/>
            <p:cNvGrpSpPr/>
            <p:nvPr/>
          </p:nvGrpSpPr>
          <p:grpSpPr>
            <a:xfrm>
              <a:off x="4778845" y="1693300"/>
              <a:ext cx="11989031" cy="1132898"/>
              <a:chOff x="0" y="0"/>
              <a:chExt cx="10070985" cy="951653"/>
            </a:xfrm>
          </p:grpSpPr>
          <p:sp>
            <p:nvSpPr>
              <p:cNvPr id="30" name="Freeform 30"/>
              <p:cNvSpPr/>
              <p:nvPr/>
            </p:nvSpPr>
            <p:spPr>
              <a:xfrm>
                <a:off x="0" y="0"/>
                <a:ext cx="10070985" cy="951653"/>
              </a:xfrm>
              <a:custGeom>
                <a:avLst/>
                <a:gdLst/>
                <a:ahLst/>
                <a:cxnLst/>
                <a:rect l="l" t="t" r="r" b="b"/>
                <a:pathLst>
                  <a:path w="10070985" h="951653">
                    <a:moveTo>
                      <a:pt x="0" y="0"/>
                    </a:moveTo>
                    <a:lnTo>
                      <a:pt x="10070985" y="0"/>
                    </a:lnTo>
                    <a:lnTo>
                      <a:pt x="10070985" y="951653"/>
                    </a:lnTo>
                    <a:lnTo>
                      <a:pt x="0" y="951653"/>
                    </a:lnTo>
                    <a:close/>
                  </a:path>
                </a:pathLst>
              </a:custGeom>
              <a:solidFill>
                <a:srgbClr val="EDFDFA"/>
              </a:solidFill>
              <a:ln w="9525" cap="sq">
                <a:solidFill>
                  <a:srgbClr val="82AFA6"/>
                </a:solidFill>
                <a:prstDash val="solid"/>
                <a:miter/>
              </a:ln>
            </p:spPr>
            <p:txBody>
              <a:bodyPr/>
              <a:lstStyle/>
              <a:p>
                <a:endParaRPr lang="en-CA"/>
              </a:p>
            </p:txBody>
          </p:sp>
          <p:sp>
            <p:nvSpPr>
              <p:cNvPr id="31" name="TextBox 31"/>
              <p:cNvSpPr txBox="1"/>
              <p:nvPr/>
            </p:nvSpPr>
            <p:spPr>
              <a:xfrm>
                <a:off x="0" y="-38100"/>
                <a:ext cx="10070985" cy="989753"/>
              </a:xfrm>
              <a:prstGeom prst="rect">
                <a:avLst/>
              </a:prstGeom>
            </p:spPr>
            <p:txBody>
              <a:bodyPr lIns="50800" tIns="50800" rIns="50800" bIns="50800" rtlCol="0" anchor="ctr"/>
              <a:lstStyle/>
              <a:p>
                <a:pPr algn="l">
                  <a:lnSpc>
                    <a:spcPts val="1679"/>
                  </a:lnSpc>
                </a:pPr>
                <a:endParaRPr/>
              </a:p>
            </p:txBody>
          </p:sp>
        </p:grpSp>
        <p:sp>
          <p:nvSpPr>
            <p:cNvPr id="32" name="TextBox 32"/>
            <p:cNvSpPr txBox="1"/>
            <p:nvPr/>
          </p:nvSpPr>
          <p:spPr>
            <a:xfrm>
              <a:off x="335358" y="1855675"/>
              <a:ext cx="4108130" cy="381900"/>
            </a:xfrm>
            <a:prstGeom prst="rect">
              <a:avLst/>
            </a:prstGeom>
          </p:spPr>
          <p:txBody>
            <a:bodyPr lIns="0" tIns="0" rIns="0" bIns="0" rtlCol="0" anchor="t">
              <a:spAutoFit/>
            </a:bodyPr>
            <a:lstStyle/>
            <a:p>
              <a:pPr algn="l">
                <a:lnSpc>
                  <a:spcPts val="2232"/>
                </a:lnSpc>
              </a:pPr>
              <a:r>
                <a:rPr lang="en-US" sz="1785" b="1">
                  <a:solidFill>
                    <a:srgbClr val="43270F"/>
                  </a:solidFill>
                  <a:latin typeface="Glacial Indifference Bold"/>
                  <a:ea typeface="Glacial Indifference Bold"/>
                  <a:cs typeface="Glacial Indifference Bold"/>
                  <a:sym typeface="Glacial Indifference Bold"/>
                </a:rPr>
                <a:t>Partenaire principal</a:t>
              </a:r>
            </a:p>
          </p:txBody>
        </p:sp>
        <p:sp>
          <p:nvSpPr>
            <p:cNvPr id="33" name="TextBox 33"/>
            <p:cNvSpPr txBox="1"/>
            <p:nvPr/>
          </p:nvSpPr>
          <p:spPr>
            <a:xfrm>
              <a:off x="5114202" y="1865200"/>
              <a:ext cx="11318316" cy="779573"/>
            </a:xfrm>
            <a:prstGeom prst="rect">
              <a:avLst/>
            </a:prstGeom>
          </p:spPr>
          <p:txBody>
            <a:bodyPr lIns="0" tIns="0" rIns="0" bIns="0" rtlCol="0" anchor="t">
              <a:spAutoFit/>
            </a:bodyPr>
            <a:lstStyle/>
            <a:p>
              <a:pPr algn="l">
                <a:lnSpc>
                  <a:spcPts val="2380"/>
                </a:lnSpc>
              </a:pPr>
              <a:r>
                <a:rPr lang="en-US" sz="1904">
                  <a:solidFill>
                    <a:srgbClr val="43270F"/>
                  </a:solidFill>
                  <a:latin typeface="Glacial Indifference"/>
                  <a:ea typeface="Glacial Indifference"/>
                  <a:cs typeface="Glacial Indifference"/>
                  <a:sym typeface="Glacial Indifference"/>
                </a:rPr>
                <a:t>Collège de Bois-de-Boulogne — cours DIASH (Démarche d'intégration des acquis en sciences humaines)</a:t>
              </a:r>
            </a:p>
          </p:txBody>
        </p:sp>
        <p:grpSp>
          <p:nvGrpSpPr>
            <p:cNvPr id="34" name="Group 34"/>
            <p:cNvGrpSpPr/>
            <p:nvPr/>
          </p:nvGrpSpPr>
          <p:grpSpPr>
            <a:xfrm>
              <a:off x="0" y="2826198"/>
              <a:ext cx="4778845" cy="1132898"/>
              <a:chOff x="0" y="0"/>
              <a:chExt cx="4014309" cy="951653"/>
            </a:xfrm>
          </p:grpSpPr>
          <p:sp>
            <p:nvSpPr>
              <p:cNvPr id="35" name="Freeform 35"/>
              <p:cNvSpPr/>
              <p:nvPr/>
            </p:nvSpPr>
            <p:spPr>
              <a:xfrm>
                <a:off x="0" y="0"/>
                <a:ext cx="4014309" cy="951653"/>
              </a:xfrm>
              <a:custGeom>
                <a:avLst/>
                <a:gdLst/>
                <a:ahLst/>
                <a:cxnLst/>
                <a:rect l="l" t="t" r="r" b="b"/>
                <a:pathLst>
                  <a:path w="4014309" h="951653">
                    <a:moveTo>
                      <a:pt x="0" y="0"/>
                    </a:moveTo>
                    <a:lnTo>
                      <a:pt x="4014309" y="0"/>
                    </a:lnTo>
                    <a:lnTo>
                      <a:pt x="4014309" y="951653"/>
                    </a:lnTo>
                    <a:lnTo>
                      <a:pt x="0" y="951653"/>
                    </a:lnTo>
                    <a:close/>
                  </a:path>
                </a:pathLst>
              </a:custGeom>
              <a:solidFill>
                <a:srgbClr val="FFFCF7"/>
              </a:solidFill>
              <a:ln w="9525" cap="sq">
                <a:solidFill>
                  <a:srgbClr val="82AFA6"/>
                </a:solidFill>
                <a:prstDash val="solid"/>
                <a:miter/>
              </a:ln>
            </p:spPr>
            <p:txBody>
              <a:bodyPr/>
              <a:lstStyle/>
              <a:p>
                <a:endParaRPr lang="en-CA"/>
              </a:p>
            </p:txBody>
          </p:sp>
          <p:sp>
            <p:nvSpPr>
              <p:cNvPr id="36" name="TextBox 36"/>
              <p:cNvSpPr txBox="1"/>
              <p:nvPr/>
            </p:nvSpPr>
            <p:spPr>
              <a:xfrm>
                <a:off x="0" y="-38100"/>
                <a:ext cx="4014309" cy="989753"/>
              </a:xfrm>
              <a:prstGeom prst="rect">
                <a:avLst/>
              </a:prstGeom>
            </p:spPr>
            <p:txBody>
              <a:bodyPr lIns="50800" tIns="50800" rIns="50800" bIns="50800" rtlCol="0" anchor="ctr"/>
              <a:lstStyle/>
              <a:p>
                <a:pPr algn="l">
                  <a:lnSpc>
                    <a:spcPts val="1679"/>
                  </a:lnSpc>
                </a:pPr>
                <a:endParaRPr/>
              </a:p>
            </p:txBody>
          </p:sp>
        </p:grpSp>
        <p:grpSp>
          <p:nvGrpSpPr>
            <p:cNvPr id="37" name="Group 37"/>
            <p:cNvGrpSpPr/>
            <p:nvPr/>
          </p:nvGrpSpPr>
          <p:grpSpPr>
            <a:xfrm>
              <a:off x="4778845" y="2826198"/>
              <a:ext cx="11989031" cy="1132898"/>
              <a:chOff x="0" y="0"/>
              <a:chExt cx="10070985" cy="951653"/>
            </a:xfrm>
          </p:grpSpPr>
          <p:sp>
            <p:nvSpPr>
              <p:cNvPr id="38" name="Freeform 38"/>
              <p:cNvSpPr/>
              <p:nvPr/>
            </p:nvSpPr>
            <p:spPr>
              <a:xfrm>
                <a:off x="0" y="0"/>
                <a:ext cx="10070985" cy="951653"/>
              </a:xfrm>
              <a:custGeom>
                <a:avLst/>
                <a:gdLst/>
                <a:ahLst/>
                <a:cxnLst/>
                <a:rect l="l" t="t" r="r" b="b"/>
                <a:pathLst>
                  <a:path w="10070985" h="951653">
                    <a:moveTo>
                      <a:pt x="0" y="0"/>
                    </a:moveTo>
                    <a:lnTo>
                      <a:pt x="10070985" y="0"/>
                    </a:lnTo>
                    <a:lnTo>
                      <a:pt x="10070985" y="951653"/>
                    </a:lnTo>
                    <a:lnTo>
                      <a:pt x="0" y="951653"/>
                    </a:lnTo>
                    <a:close/>
                  </a:path>
                </a:pathLst>
              </a:custGeom>
              <a:solidFill>
                <a:srgbClr val="FFFCF7"/>
              </a:solidFill>
              <a:ln w="9525" cap="sq">
                <a:solidFill>
                  <a:srgbClr val="82AFA6"/>
                </a:solidFill>
                <a:prstDash val="solid"/>
                <a:miter/>
              </a:ln>
            </p:spPr>
            <p:txBody>
              <a:bodyPr/>
              <a:lstStyle/>
              <a:p>
                <a:endParaRPr lang="en-CA"/>
              </a:p>
            </p:txBody>
          </p:sp>
          <p:sp>
            <p:nvSpPr>
              <p:cNvPr id="39" name="TextBox 39"/>
              <p:cNvSpPr txBox="1"/>
              <p:nvPr/>
            </p:nvSpPr>
            <p:spPr>
              <a:xfrm>
                <a:off x="0" y="-38100"/>
                <a:ext cx="10070985" cy="989753"/>
              </a:xfrm>
              <a:prstGeom prst="rect">
                <a:avLst/>
              </a:prstGeom>
            </p:spPr>
            <p:txBody>
              <a:bodyPr lIns="50800" tIns="50800" rIns="50800" bIns="50800" rtlCol="0" anchor="ctr"/>
              <a:lstStyle/>
              <a:p>
                <a:pPr algn="l">
                  <a:lnSpc>
                    <a:spcPts val="1679"/>
                  </a:lnSpc>
                </a:pPr>
                <a:endParaRPr/>
              </a:p>
            </p:txBody>
          </p:sp>
        </p:grpSp>
        <p:sp>
          <p:nvSpPr>
            <p:cNvPr id="40" name="TextBox 40"/>
            <p:cNvSpPr txBox="1"/>
            <p:nvPr/>
          </p:nvSpPr>
          <p:spPr>
            <a:xfrm>
              <a:off x="335358" y="2988573"/>
              <a:ext cx="4108130" cy="381900"/>
            </a:xfrm>
            <a:prstGeom prst="rect">
              <a:avLst/>
            </a:prstGeom>
          </p:spPr>
          <p:txBody>
            <a:bodyPr lIns="0" tIns="0" rIns="0" bIns="0" rtlCol="0" anchor="t">
              <a:spAutoFit/>
            </a:bodyPr>
            <a:lstStyle/>
            <a:p>
              <a:pPr algn="l">
                <a:lnSpc>
                  <a:spcPts val="2232"/>
                </a:lnSpc>
              </a:pPr>
              <a:r>
                <a:rPr lang="en-US" sz="1785" b="1">
                  <a:solidFill>
                    <a:srgbClr val="43270F"/>
                  </a:solidFill>
                  <a:latin typeface="Glacial Indifference Bold"/>
                  <a:ea typeface="Glacial Indifference Bold"/>
                  <a:cs typeface="Glacial Indifference Bold"/>
                  <a:sym typeface="Glacial Indifference Bold"/>
                </a:rPr>
                <a:t>Durée d'implication</a:t>
              </a:r>
            </a:p>
          </p:txBody>
        </p:sp>
        <p:sp>
          <p:nvSpPr>
            <p:cNvPr id="41" name="TextBox 41"/>
            <p:cNvSpPr txBox="1"/>
            <p:nvPr/>
          </p:nvSpPr>
          <p:spPr>
            <a:xfrm>
              <a:off x="5114202" y="2998098"/>
              <a:ext cx="11318316" cy="386486"/>
            </a:xfrm>
            <a:prstGeom prst="rect">
              <a:avLst/>
            </a:prstGeom>
          </p:spPr>
          <p:txBody>
            <a:bodyPr lIns="0" tIns="0" rIns="0" bIns="0" rtlCol="0" anchor="t">
              <a:spAutoFit/>
            </a:bodyPr>
            <a:lstStyle/>
            <a:p>
              <a:pPr algn="l">
                <a:lnSpc>
                  <a:spcPts val="2380"/>
                </a:lnSpc>
              </a:pPr>
              <a:r>
                <a:rPr lang="en-US" sz="1904">
                  <a:solidFill>
                    <a:srgbClr val="43270F"/>
                  </a:solidFill>
                  <a:latin typeface="Glacial Indifference"/>
                  <a:ea typeface="Glacial Indifference"/>
                  <a:cs typeface="Glacial Indifference"/>
                  <a:sym typeface="Glacial Indifference"/>
                </a:rPr>
                <a:t>6 mois par année : 3 mois à l'hiver (session régulière) et 3 mois à l'automne </a:t>
              </a:r>
            </a:p>
          </p:txBody>
        </p:sp>
        <p:grpSp>
          <p:nvGrpSpPr>
            <p:cNvPr id="42" name="Group 42"/>
            <p:cNvGrpSpPr/>
            <p:nvPr/>
          </p:nvGrpSpPr>
          <p:grpSpPr>
            <a:xfrm>
              <a:off x="0" y="3959096"/>
              <a:ext cx="4778845" cy="907125"/>
              <a:chOff x="0" y="0"/>
              <a:chExt cx="4014309" cy="762000"/>
            </a:xfrm>
          </p:grpSpPr>
          <p:sp>
            <p:nvSpPr>
              <p:cNvPr id="43" name="Freeform 43"/>
              <p:cNvSpPr/>
              <p:nvPr/>
            </p:nvSpPr>
            <p:spPr>
              <a:xfrm>
                <a:off x="0" y="0"/>
                <a:ext cx="4014309" cy="762000"/>
              </a:xfrm>
              <a:custGeom>
                <a:avLst/>
                <a:gdLst/>
                <a:ahLst/>
                <a:cxnLst/>
                <a:rect l="l" t="t" r="r" b="b"/>
                <a:pathLst>
                  <a:path w="4014309" h="762000">
                    <a:moveTo>
                      <a:pt x="0" y="0"/>
                    </a:moveTo>
                    <a:lnTo>
                      <a:pt x="4014309" y="0"/>
                    </a:lnTo>
                    <a:lnTo>
                      <a:pt x="4014309" y="762000"/>
                    </a:lnTo>
                    <a:lnTo>
                      <a:pt x="0" y="762000"/>
                    </a:lnTo>
                    <a:close/>
                  </a:path>
                </a:pathLst>
              </a:custGeom>
              <a:solidFill>
                <a:srgbClr val="EDFDFA"/>
              </a:solidFill>
              <a:ln w="9525" cap="sq">
                <a:solidFill>
                  <a:srgbClr val="82AFA6"/>
                </a:solidFill>
                <a:prstDash val="solid"/>
                <a:miter/>
              </a:ln>
            </p:spPr>
            <p:txBody>
              <a:bodyPr/>
              <a:lstStyle/>
              <a:p>
                <a:endParaRPr lang="en-CA"/>
              </a:p>
            </p:txBody>
          </p:sp>
          <p:sp>
            <p:nvSpPr>
              <p:cNvPr id="44" name="TextBox 44"/>
              <p:cNvSpPr txBox="1"/>
              <p:nvPr/>
            </p:nvSpPr>
            <p:spPr>
              <a:xfrm>
                <a:off x="0" y="-38100"/>
                <a:ext cx="4014309" cy="800100"/>
              </a:xfrm>
              <a:prstGeom prst="rect">
                <a:avLst/>
              </a:prstGeom>
            </p:spPr>
            <p:txBody>
              <a:bodyPr lIns="50800" tIns="50800" rIns="50800" bIns="50800" rtlCol="0" anchor="ctr"/>
              <a:lstStyle/>
              <a:p>
                <a:pPr algn="l">
                  <a:lnSpc>
                    <a:spcPts val="1679"/>
                  </a:lnSpc>
                </a:pPr>
                <a:endParaRPr/>
              </a:p>
            </p:txBody>
          </p:sp>
        </p:grpSp>
        <p:grpSp>
          <p:nvGrpSpPr>
            <p:cNvPr id="45" name="Group 45"/>
            <p:cNvGrpSpPr/>
            <p:nvPr/>
          </p:nvGrpSpPr>
          <p:grpSpPr>
            <a:xfrm>
              <a:off x="4778845" y="3959096"/>
              <a:ext cx="11989031" cy="907125"/>
              <a:chOff x="0" y="0"/>
              <a:chExt cx="10070985" cy="762000"/>
            </a:xfrm>
          </p:grpSpPr>
          <p:sp>
            <p:nvSpPr>
              <p:cNvPr id="46" name="Freeform 46"/>
              <p:cNvSpPr/>
              <p:nvPr/>
            </p:nvSpPr>
            <p:spPr>
              <a:xfrm>
                <a:off x="0" y="0"/>
                <a:ext cx="10070985" cy="762000"/>
              </a:xfrm>
              <a:custGeom>
                <a:avLst/>
                <a:gdLst/>
                <a:ahLst/>
                <a:cxnLst/>
                <a:rect l="l" t="t" r="r" b="b"/>
                <a:pathLst>
                  <a:path w="10070985" h="762000">
                    <a:moveTo>
                      <a:pt x="0" y="0"/>
                    </a:moveTo>
                    <a:lnTo>
                      <a:pt x="10070985" y="0"/>
                    </a:lnTo>
                    <a:lnTo>
                      <a:pt x="10070985" y="762000"/>
                    </a:lnTo>
                    <a:lnTo>
                      <a:pt x="0" y="762000"/>
                    </a:lnTo>
                    <a:close/>
                  </a:path>
                </a:pathLst>
              </a:custGeom>
              <a:solidFill>
                <a:srgbClr val="EDFDFA"/>
              </a:solidFill>
              <a:ln w="9525" cap="sq">
                <a:solidFill>
                  <a:srgbClr val="82AFA6"/>
                </a:solidFill>
                <a:prstDash val="solid"/>
                <a:miter/>
              </a:ln>
            </p:spPr>
            <p:txBody>
              <a:bodyPr/>
              <a:lstStyle/>
              <a:p>
                <a:endParaRPr lang="en-CA"/>
              </a:p>
            </p:txBody>
          </p:sp>
          <p:sp>
            <p:nvSpPr>
              <p:cNvPr id="47" name="TextBox 47"/>
              <p:cNvSpPr txBox="1"/>
              <p:nvPr/>
            </p:nvSpPr>
            <p:spPr>
              <a:xfrm>
                <a:off x="0" y="-38100"/>
                <a:ext cx="10070985" cy="800100"/>
              </a:xfrm>
              <a:prstGeom prst="rect">
                <a:avLst/>
              </a:prstGeom>
            </p:spPr>
            <p:txBody>
              <a:bodyPr lIns="50800" tIns="50800" rIns="50800" bIns="50800" rtlCol="0" anchor="ctr"/>
              <a:lstStyle/>
              <a:p>
                <a:pPr algn="l">
                  <a:lnSpc>
                    <a:spcPts val="1679"/>
                  </a:lnSpc>
                </a:pPr>
                <a:endParaRPr/>
              </a:p>
            </p:txBody>
          </p:sp>
        </p:grpSp>
        <p:sp>
          <p:nvSpPr>
            <p:cNvPr id="48" name="TextBox 48"/>
            <p:cNvSpPr txBox="1"/>
            <p:nvPr/>
          </p:nvSpPr>
          <p:spPr>
            <a:xfrm>
              <a:off x="335358" y="4121471"/>
              <a:ext cx="4108130" cy="381900"/>
            </a:xfrm>
            <a:prstGeom prst="rect">
              <a:avLst/>
            </a:prstGeom>
          </p:spPr>
          <p:txBody>
            <a:bodyPr lIns="0" tIns="0" rIns="0" bIns="0" rtlCol="0" anchor="t">
              <a:spAutoFit/>
            </a:bodyPr>
            <a:lstStyle/>
            <a:p>
              <a:pPr algn="l">
                <a:lnSpc>
                  <a:spcPts val="2232"/>
                </a:lnSpc>
              </a:pPr>
              <a:r>
                <a:rPr lang="en-US" sz="1785" b="1">
                  <a:solidFill>
                    <a:srgbClr val="43270F"/>
                  </a:solidFill>
                  <a:latin typeface="Glacial Indifference Bold"/>
                  <a:ea typeface="Glacial Indifference Bold"/>
                  <a:cs typeface="Glacial Indifference Bold"/>
                  <a:sym typeface="Glacial Indifference Bold"/>
                </a:rPr>
                <a:t>Heures requises</a:t>
              </a:r>
            </a:p>
          </p:txBody>
        </p:sp>
        <p:sp>
          <p:nvSpPr>
            <p:cNvPr id="49" name="TextBox 49"/>
            <p:cNvSpPr txBox="1"/>
            <p:nvPr/>
          </p:nvSpPr>
          <p:spPr>
            <a:xfrm>
              <a:off x="5114202" y="4130996"/>
              <a:ext cx="11318316" cy="386486"/>
            </a:xfrm>
            <a:prstGeom prst="rect">
              <a:avLst/>
            </a:prstGeom>
          </p:spPr>
          <p:txBody>
            <a:bodyPr lIns="0" tIns="0" rIns="0" bIns="0" rtlCol="0" anchor="t">
              <a:spAutoFit/>
            </a:bodyPr>
            <a:lstStyle/>
            <a:p>
              <a:pPr algn="l">
                <a:lnSpc>
                  <a:spcPts val="2380"/>
                </a:lnSpc>
              </a:pPr>
              <a:r>
                <a:rPr lang="en-US" sz="1904">
                  <a:solidFill>
                    <a:srgbClr val="43270F"/>
                  </a:solidFill>
                  <a:latin typeface="Glacial Indifference"/>
                  <a:ea typeface="Glacial Indifference"/>
                  <a:cs typeface="Glacial Indifference"/>
                  <a:sym typeface="Glacial Indifference"/>
                </a:rPr>
                <a:t>Entre 12 et 15 heures par étudiant, sur une période de 3 mois</a:t>
              </a:r>
            </a:p>
          </p:txBody>
        </p:sp>
        <p:grpSp>
          <p:nvGrpSpPr>
            <p:cNvPr id="50" name="Group 50"/>
            <p:cNvGrpSpPr/>
            <p:nvPr/>
          </p:nvGrpSpPr>
          <p:grpSpPr>
            <a:xfrm>
              <a:off x="0" y="4866221"/>
              <a:ext cx="4778845" cy="1132898"/>
              <a:chOff x="0" y="0"/>
              <a:chExt cx="4014309" cy="951653"/>
            </a:xfrm>
          </p:grpSpPr>
          <p:sp>
            <p:nvSpPr>
              <p:cNvPr id="51" name="Freeform 51"/>
              <p:cNvSpPr/>
              <p:nvPr/>
            </p:nvSpPr>
            <p:spPr>
              <a:xfrm>
                <a:off x="0" y="0"/>
                <a:ext cx="4014309" cy="951653"/>
              </a:xfrm>
              <a:custGeom>
                <a:avLst/>
                <a:gdLst/>
                <a:ahLst/>
                <a:cxnLst/>
                <a:rect l="l" t="t" r="r" b="b"/>
                <a:pathLst>
                  <a:path w="4014309" h="951653">
                    <a:moveTo>
                      <a:pt x="0" y="0"/>
                    </a:moveTo>
                    <a:lnTo>
                      <a:pt x="4014309" y="0"/>
                    </a:lnTo>
                    <a:lnTo>
                      <a:pt x="4014309" y="951653"/>
                    </a:lnTo>
                    <a:lnTo>
                      <a:pt x="0" y="951653"/>
                    </a:lnTo>
                    <a:close/>
                  </a:path>
                </a:pathLst>
              </a:custGeom>
              <a:solidFill>
                <a:srgbClr val="FFFCF7"/>
              </a:solidFill>
              <a:ln w="9525" cap="sq">
                <a:solidFill>
                  <a:srgbClr val="82AFA6"/>
                </a:solidFill>
                <a:prstDash val="solid"/>
                <a:miter/>
              </a:ln>
            </p:spPr>
            <p:txBody>
              <a:bodyPr/>
              <a:lstStyle/>
              <a:p>
                <a:endParaRPr lang="en-CA"/>
              </a:p>
            </p:txBody>
          </p:sp>
          <p:sp>
            <p:nvSpPr>
              <p:cNvPr id="52" name="TextBox 52"/>
              <p:cNvSpPr txBox="1"/>
              <p:nvPr/>
            </p:nvSpPr>
            <p:spPr>
              <a:xfrm>
                <a:off x="0" y="-38100"/>
                <a:ext cx="4014309" cy="989753"/>
              </a:xfrm>
              <a:prstGeom prst="rect">
                <a:avLst/>
              </a:prstGeom>
            </p:spPr>
            <p:txBody>
              <a:bodyPr lIns="50800" tIns="50800" rIns="50800" bIns="50800" rtlCol="0" anchor="ctr"/>
              <a:lstStyle/>
              <a:p>
                <a:pPr algn="l">
                  <a:lnSpc>
                    <a:spcPts val="1679"/>
                  </a:lnSpc>
                </a:pPr>
                <a:endParaRPr/>
              </a:p>
            </p:txBody>
          </p:sp>
        </p:grpSp>
        <p:grpSp>
          <p:nvGrpSpPr>
            <p:cNvPr id="53" name="Group 53"/>
            <p:cNvGrpSpPr/>
            <p:nvPr/>
          </p:nvGrpSpPr>
          <p:grpSpPr>
            <a:xfrm>
              <a:off x="4778845" y="4866221"/>
              <a:ext cx="11989031" cy="1132898"/>
              <a:chOff x="0" y="0"/>
              <a:chExt cx="10070985" cy="951653"/>
            </a:xfrm>
          </p:grpSpPr>
          <p:sp>
            <p:nvSpPr>
              <p:cNvPr id="54" name="Freeform 54"/>
              <p:cNvSpPr/>
              <p:nvPr/>
            </p:nvSpPr>
            <p:spPr>
              <a:xfrm>
                <a:off x="0" y="0"/>
                <a:ext cx="10070985" cy="951653"/>
              </a:xfrm>
              <a:custGeom>
                <a:avLst/>
                <a:gdLst/>
                <a:ahLst/>
                <a:cxnLst/>
                <a:rect l="l" t="t" r="r" b="b"/>
                <a:pathLst>
                  <a:path w="10070985" h="951653">
                    <a:moveTo>
                      <a:pt x="0" y="0"/>
                    </a:moveTo>
                    <a:lnTo>
                      <a:pt x="10070985" y="0"/>
                    </a:lnTo>
                    <a:lnTo>
                      <a:pt x="10070985" y="951653"/>
                    </a:lnTo>
                    <a:lnTo>
                      <a:pt x="0" y="951653"/>
                    </a:lnTo>
                    <a:close/>
                  </a:path>
                </a:pathLst>
              </a:custGeom>
              <a:solidFill>
                <a:srgbClr val="FFFCF7"/>
              </a:solidFill>
              <a:ln w="9525" cap="sq">
                <a:solidFill>
                  <a:srgbClr val="82AFA6"/>
                </a:solidFill>
                <a:prstDash val="solid"/>
                <a:miter/>
              </a:ln>
            </p:spPr>
            <p:txBody>
              <a:bodyPr/>
              <a:lstStyle/>
              <a:p>
                <a:endParaRPr lang="en-CA"/>
              </a:p>
            </p:txBody>
          </p:sp>
          <p:sp>
            <p:nvSpPr>
              <p:cNvPr id="55" name="TextBox 55"/>
              <p:cNvSpPr txBox="1"/>
              <p:nvPr/>
            </p:nvSpPr>
            <p:spPr>
              <a:xfrm>
                <a:off x="0" y="-38100"/>
                <a:ext cx="10070985" cy="989753"/>
              </a:xfrm>
              <a:prstGeom prst="rect">
                <a:avLst/>
              </a:prstGeom>
            </p:spPr>
            <p:txBody>
              <a:bodyPr lIns="50800" tIns="50800" rIns="50800" bIns="50800" rtlCol="0" anchor="ctr"/>
              <a:lstStyle/>
              <a:p>
                <a:pPr algn="l">
                  <a:lnSpc>
                    <a:spcPts val="1679"/>
                  </a:lnSpc>
                </a:pPr>
                <a:endParaRPr/>
              </a:p>
            </p:txBody>
          </p:sp>
        </p:grpSp>
        <p:sp>
          <p:nvSpPr>
            <p:cNvPr id="56" name="TextBox 56"/>
            <p:cNvSpPr txBox="1"/>
            <p:nvPr/>
          </p:nvSpPr>
          <p:spPr>
            <a:xfrm>
              <a:off x="335358" y="5028596"/>
              <a:ext cx="4108130" cy="381900"/>
            </a:xfrm>
            <a:prstGeom prst="rect">
              <a:avLst/>
            </a:prstGeom>
          </p:spPr>
          <p:txBody>
            <a:bodyPr lIns="0" tIns="0" rIns="0" bIns="0" rtlCol="0" anchor="t">
              <a:spAutoFit/>
            </a:bodyPr>
            <a:lstStyle/>
            <a:p>
              <a:pPr algn="l">
                <a:lnSpc>
                  <a:spcPts val="2232"/>
                </a:lnSpc>
              </a:pPr>
              <a:r>
                <a:rPr lang="en-US" sz="1785" b="1">
                  <a:solidFill>
                    <a:srgbClr val="43270F"/>
                  </a:solidFill>
                  <a:latin typeface="Glacial Indifference Bold"/>
                  <a:ea typeface="Glacial Indifference Bold"/>
                  <a:cs typeface="Glacial Indifference Bold"/>
                  <a:sym typeface="Glacial Indifference Bold"/>
                </a:rPr>
                <a:t>Formule d'équipe</a:t>
              </a:r>
            </a:p>
          </p:txBody>
        </p:sp>
        <p:sp>
          <p:nvSpPr>
            <p:cNvPr id="57" name="TextBox 57"/>
            <p:cNvSpPr txBox="1"/>
            <p:nvPr/>
          </p:nvSpPr>
          <p:spPr>
            <a:xfrm>
              <a:off x="5114202" y="5038121"/>
              <a:ext cx="11318316" cy="386486"/>
            </a:xfrm>
            <a:prstGeom prst="rect">
              <a:avLst/>
            </a:prstGeom>
          </p:spPr>
          <p:txBody>
            <a:bodyPr lIns="0" tIns="0" rIns="0" bIns="0" rtlCol="0" anchor="t">
              <a:spAutoFit/>
            </a:bodyPr>
            <a:lstStyle/>
            <a:p>
              <a:pPr algn="l">
                <a:lnSpc>
                  <a:spcPts val="2380"/>
                </a:lnSpc>
              </a:pPr>
              <a:r>
                <a:rPr lang="en-US" sz="1904">
                  <a:solidFill>
                    <a:srgbClr val="43270F"/>
                  </a:solidFill>
                  <a:latin typeface="Glacial Indifference"/>
                  <a:ea typeface="Glacial Indifference"/>
                  <a:cs typeface="Glacial Indifference"/>
                  <a:sym typeface="Glacial Indifference"/>
                </a:rPr>
                <a:t>Équipes de 3 à 4 étudiants (bénévolat en groupe ou individuel selon entente)</a:t>
              </a:r>
            </a:p>
          </p:txBody>
        </p:sp>
      </p:grpSp>
      <p:grpSp>
        <p:nvGrpSpPr>
          <p:cNvPr id="58" name="Group 58"/>
          <p:cNvGrpSpPr/>
          <p:nvPr/>
        </p:nvGrpSpPr>
        <p:grpSpPr>
          <a:xfrm>
            <a:off x="-534239" y="2450233"/>
            <a:ext cx="17987912" cy="1968217"/>
            <a:chOff x="0" y="0"/>
            <a:chExt cx="23983883" cy="2624289"/>
          </a:xfrm>
        </p:grpSpPr>
        <p:grpSp>
          <p:nvGrpSpPr>
            <p:cNvPr id="59" name="Group 59"/>
            <p:cNvGrpSpPr/>
            <p:nvPr/>
          </p:nvGrpSpPr>
          <p:grpSpPr>
            <a:xfrm>
              <a:off x="0" y="0"/>
              <a:ext cx="23983883" cy="2624289"/>
              <a:chOff x="0" y="0"/>
              <a:chExt cx="5616657" cy="614568"/>
            </a:xfrm>
          </p:grpSpPr>
          <p:sp>
            <p:nvSpPr>
              <p:cNvPr id="60" name="Freeform 60"/>
              <p:cNvSpPr/>
              <p:nvPr/>
            </p:nvSpPr>
            <p:spPr>
              <a:xfrm>
                <a:off x="0" y="0"/>
                <a:ext cx="5616657" cy="614568"/>
              </a:xfrm>
              <a:custGeom>
                <a:avLst/>
                <a:gdLst/>
                <a:ahLst/>
                <a:cxnLst/>
                <a:rect l="l" t="t" r="r" b="b"/>
                <a:pathLst>
                  <a:path w="5616657" h="614568">
                    <a:moveTo>
                      <a:pt x="5413457" y="0"/>
                    </a:moveTo>
                    <a:cubicBezTo>
                      <a:pt x="5525681" y="0"/>
                      <a:pt x="5616657" y="137576"/>
                      <a:pt x="5616657" y="307284"/>
                    </a:cubicBezTo>
                    <a:cubicBezTo>
                      <a:pt x="5616657" y="476992"/>
                      <a:pt x="5525681" y="614568"/>
                      <a:pt x="5413457" y="614568"/>
                    </a:cubicBezTo>
                    <a:lnTo>
                      <a:pt x="203200" y="614568"/>
                    </a:lnTo>
                    <a:cubicBezTo>
                      <a:pt x="90976" y="614568"/>
                      <a:pt x="0" y="476992"/>
                      <a:pt x="0" y="307284"/>
                    </a:cubicBezTo>
                    <a:cubicBezTo>
                      <a:pt x="0" y="137576"/>
                      <a:pt x="90976" y="0"/>
                      <a:pt x="203200" y="0"/>
                    </a:cubicBezTo>
                    <a:close/>
                  </a:path>
                </a:pathLst>
              </a:custGeom>
              <a:solidFill>
                <a:srgbClr val="FFEBCF"/>
              </a:solidFill>
            </p:spPr>
            <p:txBody>
              <a:bodyPr/>
              <a:lstStyle/>
              <a:p>
                <a:endParaRPr lang="en-CA"/>
              </a:p>
            </p:txBody>
          </p:sp>
          <p:sp>
            <p:nvSpPr>
              <p:cNvPr id="61" name="TextBox 61"/>
              <p:cNvSpPr txBox="1"/>
              <p:nvPr/>
            </p:nvSpPr>
            <p:spPr>
              <a:xfrm>
                <a:off x="0" y="-38100"/>
                <a:ext cx="5616657" cy="652668"/>
              </a:xfrm>
              <a:prstGeom prst="rect">
                <a:avLst/>
              </a:prstGeom>
            </p:spPr>
            <p:txBody>
              <a:bodyPr lIns="50800" tIns="50800" rIns="50800" bIns="50800" rtlCol="0" anchor="ctr"/>
              <a:lstStyle/>
              <a:p>
                <a:pPr algn="ctr">
                  <a:lnSpc>
                    <a:spcPts val="2659"/>
                  </a:lnSpc>
                  <a:spcBef>
                    <a:spcPct val="0"/>
                  </a:spcBef>
                </a:pPr>
                <a:endParaRPr/>
              </a:p>
            </p:txBody>
          </p:sp>
        </p:grpSp>
        <p:sp>
          <p:nvSpPr>
            <p:cNvPr id="62" name="TextBox 62"/>
            <p:cNvSpPr txBox="1"/>
            <p:nvPr/>
          </p:nvSpPr>
          <p:spPr>
            <a:xfrm>
              <a:off x="2518999" y="78593"/>
              <a:ext cx="19779059" cy="2409954"/>
            </a:xfrm>
            <a:prstGeom prst="rect">
              <a:avLst/>
            </a:prstGeom>
          </p:spPr>
          <p:txBody>
            <a:bodyPr lIns="0" tIns="0" rIns="0" bIns="0" rtlCol="0" anchor="t">
              <a:spAutoFit/>
            </a:bodyPr>
            <a:lstStyle/>
            <a:p>
              <a:pPr algn="l">
                <a:lnSpc>
                  <a:spcPts val="3602"/>
                </a:lnSpc>
              </a:pPr>
              <a:r>
                <a:rPr lang="en-US" sz="2573" b="1">
                  <a:solidFill>
                    <a:srgbClr val="43270F"/>
                  </a:solidFill>
                  <a:latin typeface="Glacial Indifference Bold"/>
                  <a:ea typeface="Glacial Indifference Bold"/>
                  <a:cs typeface="Glacial Indifference Bold"/>
                  <a:sym typeface="Glacial Indifference Bold"/>
                </a:rPr>
                <a:t> Le programme BdeBénévole permet aux finissants en sciences humaines du Collège de Bois-de-Boulogne de réaliser un projet de bénévolat dans le cadre de leur cours DIASH, afin de mettre en pratique leurs connaissances et développer de nouvelles compétences. Le CABBC agit comme intermédiaire entre les étudiants, les organismes d'accueil et les professeurs du Collège.</a:t>
              </a: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10800000">
            <a:off x="-11591887" y="794643"/>
            <a:ext cx="16122987" cy="6378177"/>
            <a:chOff x="0" y="0"/>
            <a:chExt cx="1540969" cy="609600"/>
          </a:xfrm>
        </p:grpSpPr>
        <p:sp>
          <p:nvSpPr>
            <p:cNvPr id="3" name="Freeform 3"/>
            <p:cNvSpPr/>
            <p:nvPr/>
          </p:nvSpPr>
          <p:spPr>
            <a:xfrm>
              <a:off x="0" y="0"/>
              <a:ext cx="1540969" cy="609600"/>
            </a:xfrm>
            <a:custGeom>
              <a:avLst/>
              <a:gdLst/>
              <a:ahLst/>
              <a:cxnLst/>
              <a:rect l="l" t="t" r="r" b="b"/>
              <a:pathLst>
                <a:path w="1540969" h="609600">
                  <a:moveTo>
                    <a:pt x="203200" y="609600"/>
                  </a:moveTo>
                  <a:lnTo>
                    <a:pt x="1337769" y="609600"/>
                  </a:lnTo>
                  <a:lnTo>
                    <a:pt x="1540969" y="0"/>
                  </a:lnTo>
                  <a:lnTo>
                    <a:pt x="0" y="0"/>
                  </a:lnTo>
                  <a:lnTo>
                    <a:pt x="203200" y="609600"/>
                  </a:lnTo>
                  <a:close/>
                </a:path>
              </a:pathLst>
            </a:custGeom>
            <a:solidFill>
              <a:srgbClr val="FFFCF7"/>
            </a:solidFill>
          </p:spPr>
          <p:txBody>
            <a:bodyPr/>
            <a:lstStyle/>
            <a:p>
              <a:endParaRPr lang="en-CA"/>
            </a:p>
          </p:txBody>
        </p:sp>
        <p:sp>
          <p:nvSpPr>
            <p:cNvPr id="4" name="TextBox 4"/>
            <p:cNvSpPr txBox="1"/>
            <p:nvPr/>
          </p:nvSpPr>
          <p:spPr>
            <a:xfrm>
              <a:off x="127000" y="-38100"/>
              <a:ext cx="1286969" cy="647700"/>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rot="153166">
            <a:off x="4574492" y="200219"/>
            <a:ext cx="9023010" cy="1453365"/>
            <a:chOff x="0" y="0"/>
            <a:chExt cx="2523076" cy="406400"/>
          </a:xfrm>
        </p:grpSpPr>
        <p:sp>
          <p:nvSpPr>
            <p:cNvPr id="6" name="Freeform 6"/>
            <p:cNvSpPr/>
            <p:nvPr/>
          </p:nvSpPr>
          <p:spPr>
            <a:xfrm>
              <a:off x="0" y="0"/>
              <a:ext cx="2523076" cy="406400"/>
            </a:xfrm>
            <a:custGeom>
              <a:avLst/>
              <a:gdLst/>
              <a:ahLst/>
              <a:cxnLst/>
              <a:rect l="l" t="t" r="r" b="b"/>
              <a:pathLst>
                <a:path w="2523076" h="406400">
                  <a:moveTo>
                    <a:pt x="2319876" y="0"/>
                  </a:moveTo>
                  <a:cubicBezTo>
                    <a:pt x="2432100" y="0"/>
                    <a:pt x="2523076" y="90976"/>
                    <a:pt x="2523076" y="203200"/>
                  </a:cubicBezTo>
                  <a:cubicBezTo>
                    <a:pt x="2523076" y="315424"/>
                    <a:pt x="2432100" y="406400"/>
                    <a:pt x="2319876" y="406400"/>
                  </a:cubicBezTo>
                  <a:lnTo>
                    <a:pt x="203200" y="406400"/>
                  </a:lnTo>
                  <a:cubicBezTo>
                    <a:pt x="90976" y="406400"/>
                    <a:pt x="0" y="315424"/>
                    <a:pt x="0" y="203200"/>
                  </a:cubicBezTo>
                  <a:cubicBezTo>
                    <a:pt x="0" y="90976"/>
                    <a:pt x="90976" y="0"/>
                    <a:pt x="203200" y="0"/>
                  </a:cubicBezTo>
                  <a:close/>
                </a:path>
              </a:pathLst>
            </a:custGeom>
            <a:solidFill>
              <a:srgbClr val="FFEBCF"/>
            </a:solidFill>
          </p:spPr>
          <p:txBody>
            <a:bodyPr/>
            <a:lstStyle/>
            <a:p>
              <a:endParaRPr lang="en-CA"/>
            </a:p>
          </p:txBody>
        </p:sp>
        <p:sp>
          <p:nvSpPr>
            <p:cNvPr id="7" name="TextBox 7"/>
            <p:cNvSpPr txBox="1"/>
            <p:nvPr/>
          </p:nvSpPr>
          <p:spPr>
            <a:xfrm>
              <a:off x="0" y="-38100"/>
              <a:ext cx="2523076" cy="444500"/>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p:cNvGrpSpPr/>
          <p:nvPr/>
        </p:nvGrpSpPr>
        <p:grpSpPr>
          <a:xfrm>
            <a:off x="5488853" y="5637611"/>
            <a:ext cx="7310294" cy="1315631"/>
            <a:chOff x="0" y="0"/>
            <a:chExt cx="2258159" cy="406400"/>
          </a:xfrm>
        </p:grpSpPr>
        <p:sp>
          <p:nvSpPr>
            <p:cNvPr id="9" name="Freeform 9"/>
            <p:cNvSpPr/>
            <p:nvPr/>
          </p:nvSpPr>
          <p:spPr>
            <a:xfrm>
              <a:off x="0" y="0"/>
              <a:ext cx="2258159" cy="406400"/>
            </a:xfrm>
            <a:custGeom>
              <a:avLst/>
              <a:gdLst/>
              <a:ahLst/>
              <a:cxnLst/>
              <a:rect l="l" t="t" r="r" b="b"/>
              <a:pathLst>
                <a:path w="2258159" h="406400">
                  <a:moveTo>
                    <a:pt x="2054959" y="0"/>
                  </a:moveTo>
                  <a:cubicBezTo>
                    <a:pt x="2167183" y="0"/>
                    <a:pt x="2258159" y="90976"/>
                    <a:pt x="2258159" y="203200"/>
                  </a:cubicBezTo>
                  <a:cubicBezTo>
                    <a:pt x="2258159" y="315424"/>
                    <a:pt x="2167183" y="406400"/>
                    <a:pt x="2054959" y="406400"/>
                  </a:cubicBezTo>
                  <a:lnTo>
                    <a:pt x="203200" y="406400"/>
                  </a:lnTo>
                  <a:cubicBezTo>
                    <a:pt x="90976" y="406400"/>
                    <a:pt x="0" y="315424"/>
                    <a:pt x="0" y="203200"/>
                  </a:cubicBezTo>
                  <a:cubicBezTo>
                    <a:pt x="0" y="90976"/>
                    <a:pt x="90976" y="0"/>
                    <a:pt x="203200" y="0"/>
                  </a:cubicBezTo>
                  <a:close/>
                </a:path>
              </a:pathLst>
            </a:custGeom>
            <a:solidFill>
              <a:srgbClr val="EDFDFA"/>
            </a:solidFill>
          </p:spPr>
          <p:txBody>
            <a:bodyPr/>
            <a:lstStyle/>
            <a:p>
              <a:endParaRPr lang="en-CA"/>
            </a:p>
          </p:txBody>
        </p:sp>
        <p:sp>
          <p:nvSpPr>
            <p:cNvPr id="10" name="TextBox 10"/>
            <p:cNvSpPr txBox="1"/>
            <p:nvPr/>
          </p:nvSpPr>
          <p:spPr>
            <a:xfrm>
              <a:off x="0" y="-38100"/>
              <a:ext cx="2258159" cy="444500"/>
            </a:xfrm>
            <a:prstGeom prst="rect">
              <a:avLst/>
            </a:prstGeom>
          </p:spPr>
          <p:txBody>
            <a:bodyPr lIns="50800" tIns="50800" rIns="50800" bIns="50800" rtlCol="0" anchor="ctr"/>
            <a:lstStyle/>
            <a:p>
              <a:pPr algn="ctr">
                <a:lnSpc>
                  <a:spcPts val="2659"/>
                </a:lnSpc>
                <a:spcBef>
                  <a:spcPct val="0"/>
                </a:spcBef>
              </a:pPr>
              <a:endParaRPr/>
            </a:p>
          </p:txBody>
        </p:sp>
      </p:grpSp>
      <p:sp>
        <p:nvSpPr>
          <p:cNvPr id="11" name="TextBox 11"/>
          <p:cNvSpPr txBox="1"/>
          <p:nvPr/>
        </p:nvSpPr>
        <p:spPr>
          <a:xfrm>
            <a:off x="5372527" y="107057"/>
            <a:ext cx="7426620" cy="2562225"/>
          </a:xfrm>
          <a:prstGeom prst="rect">
            <a:avLst/>
          </a:prstGeom>
        </p:spPr>
        <p:txBody>
          <a:bodyPr lIns="0" tIns="0" rIns="0" bIns="0" rtlCol="0" anchor="t">
            <a:spAutoFit/>
          </a:bodyPr>
          <a:lstStyle/>
          <a:p>
            <a:pPr algn="ctr">
              <a:lnSpc>
                <a:spcPts val="6750"/>
              </a:lnSpc>
            </a:pPr>
            <a:r>
              <a:rPr lang="en-US" sz="5000">
                <a:solidFill>
                  <a:srgbClr val="43270F"/>
                </a:solidFill>
                <a:latin typeface="More Sugar"/>
                <a:ea typeface="More Sugar"/>
                <a:cs typeface="More Sugar"/>
                <a:sym typeface="More Sugar"/>
              </a:rPr>
              <a:t>Quelques conseils pour bien choisir sa mission de bénévolat</a:t>
            </a:r>
          </a:p>
        </p:txBody>
      </p:sp>
      <p:grpSp>
        <p:nvGrpSpPr>
          <p:cNvPr id="12" name="Group 12"/>
          <p:cNvGrpSpPr/>
          <p:nvPr/>
        </p:nvGrpSpPr>
        <p:grpSpPr>
          <a:xfrm>
            <a:off x="285038" y="3143206"/>
            <a:ext cx="7310294" cy="1668056"/>
            <a:chOff x="0" y="0"/>
            <a:chExt cx="9747059" cy="2224075"/>
          </a:xfrm>
        </p:grpSpPr>
        <p:grpSp>
          <p:nvGrpSpPr>
            <p:cNvPr id="13" name="Group 13"/>
            <p:cNvGrpSpPr/>
            <p:nvPr/>
          </p:nvGrpSpPr>
          <p:grpSpPr>
            <a:xfrm>
              <a:off x="0" y="0"/>
              <a:ext cx="9747059" cy="2224075"/>
              <a:chOff x="0" y="0"/>
              <a:chExt cx="2258159" cy="515265"/>
            </a:xfrm>
          </p:grpSpPr>
          <p:sp>
            <p:nvSpPr>
              <p:cNvPr id="14" name="Freeform 14"/>
              <p:cNvSpPr/>
              <p:nvPr/>
            </p:nvSpPr>
            <p:spPr>
              <a:xfrm>
                <a:off x="0" y="0"/>
                <a:ext cx="2258159" cy="515265"/>
              </a:xfrm>
              <a:custGeom>
                <a:avLst/>
                <a:gdLst/>
                <a:ahLst/>
                <a:cxnLst/>
                <a:rect l="l" t="t" r="r" b="b"/>
                <a:pathLst>
                  <a:path w="2258159" h="515265">
                    <a:moveTo>
                      <a:pt x="2054959" y="0"/>
                    </a:moveTo>
                    <a:cubicBezTo>
                      <a:pt x="2167183" y="0"/>
                      <a:pt x="2258159" y="115346"/>
                      <a:pt x="2258159" y="257632"/>
                    </a:cubicBezTo>
                    <a:cubicBezTo>
                      <a:pt x="2258159" y="399919"/>
                      <a:pt x="2167183" y="515265"/>
                      <a:pt x="2054959" y="515265"/>
                    </a:cubicBezTo>
                    <a:lnTo>
                      <a:pt x="203200" y="515265"/>
                    </a:lnTo>
                    <a:cubicBezTo>
                      <a:pt x="90976" y="515265"/>
                      <a:pt x="0" y="399919"/>
                      <a:pt x="0" y="257632"/>
                    </a:cubicBezTo>
                    <a:cubicBezTo>
                      <a:pt x="0" y="115346"/>
                      <a:pt x="90976" y="0"/>
                      <a:pt x="203200" y="0"/>
                    </a:cubicBezTo>
                    <a:close/>
                  </a:path>
                </a:pathLst>
              </a:custGeom>
              <a:ln w="38100" cap="sq">
                <a:solidFill>
                  <a:srgbClr val="82AFA6"/>
                </a:solidFill>
                <a:prstDash val="solid"/>
                <a:miter/>
              </a:ln>
            </p:spPr>
            <p:txBody>
              <a:bodyPr/>
              <a:lstStyle/>
              <a:p>
                <a:endParaRPr lang="en-CA"/>
              </a:p>
            </p:txBody>
          </p:sp>
          <p:sp>
            <p:nvSpPr>
              <p:cNvPr id="15" name="TextBox 15"/>
              <p:cNvSpPr txBox="1"/>
              <p:nvPr/>
            </p:nvSpPr>
            <p:spPr>
              <a:xfrm>
                <a:off x="0" y="-38100"/>
                <a:ext cx="2258159" cy="55336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6" name="TextBox 16"/>
            <p:cNvSpPr txBox="1"/>
            <p:nvPr/>
          </p:nvSpPr>
          <p:spPr>
            <a:xfrm>
              <a:off x="869312" y="618854"/>
              <a:ext cx="7409539" cy="929217"/>
            </a:xfrm>
            <a:prstGeom prst="rect">
              <a:avLst/>
            </a:prstGeom>
          </p:spPr>
          <p:txBody>
            <a:bodyPr lIns="0" tIns="0" rIns="0" bIns="0" rtlCol="0" anchor="t">
              <a:spAutoFit/>
            </a:bodyPr>
            <a:lstStyle/>
            <a:p>
              <a:pPr marL="0" lvl="0" indent="0" algn="ctr">
                <a:lnSpc>
                  <a:spcPts val="2800"/>
                </a:lnSpc>
                <a:spcBef>
                  <a:spcPct val="0"/>
                </a:spcBef>
              </a:pPr>
              <a:r>
                <a:rPr lang="en-US" sz="2000" b="1">
                  <a:solidFill>
                    <a:srgbClr val="43270F"/>
                  </a:solidFill>
                  <a:latin typeface="Glacial Indifference Bold"/>
                  <a:ea typeface="Glacial Indifference Bold"/>
                  <a:cs typeface="Glacial Indifference Bold"/>
                  <a:sym typeface="Glacial Indifference Bold"/>
                </a:rPr>
                <a:t> Suis‑je à l’aise avec le public ciblé (aînés, familles, jeunes, personnes vulnérables) ?</a:t>
              </a:r>
            </a:p>
          </p:txBody>
        </p:sp>
      </p:grpSp>
      <p:sp>
        <p:nvSpPr>
          <p:cNvPr id="17" name="Freeform 17"/>
          <p:cNvSpPr/>
          <p:nvPr/>
        </p:nvSpPr>
        <p:spPr>
          <a:xfrm>
            <a:off x="0" y="9294495"/>
            <a:ext cx="3324225" cy="992505"/>
          </a:xfrm>
          <a:custGeom>
            <a:avLst/>
            <a:gdLst/>
            <a:ahLst/>
            <a:cxnLst/>
            <a:rect l="l" t="t" r="r" b="b"/>
            <a:pathLst>
              <a:path w="3324225" h="992505">
                <a:moveTo>
                  <a:pt x="0" y="0"/>
                </a:moveTo>
                <a:lnTo>
                  <a:pt x="3324225" y="0"/>
                </a:lnTo>
                <a:lnTo>
                  <a:pt x="3324225" y="992505"/>
                </a:lnTo>
                <a:lnTo>
                  <a:pt x="0" y="992505"/>
                </a:lnTo>
                <a:lnTo>
                  <a:pt x="0" y="0"/>
                </a:lnTo>
                <a:close/>
              </a:path>
            </a:pathLst>
          </a:custGeom>
          <a:blipFill>
            <a:blip r:embed="rId2"/>
            <a:stretch>
              <a:fillRect l="-179" r="-179"/>
            </a:stretch>
          </a:blipFill>
        </p:spPr>
        <p:txBody>
          <a:bodyPr/>
          <a:lstStyle/>
          <a:p>
            <a:endParaRPr lang="en-CA"/>
          </a:p>
        </p:txBody>
      </p:sp>
      <p:sp>
        <p:nvSpPr>
          <p:cNvPr id="18" name="Freeform 18"/>
          <p:cNvSpPr/>
          <p:nvPr/>
        </p:nvSpPr>
        <p:spPr>
          <a:xfrm>
            <a:off x="13590598" y="9398858"/>
            <a:ext cx="4697402" cy="975174"/>
          </a:xfrm>
          <a:custGeom>
            <a:avLst/>
            <a:gdLst/>
            <a:ahLst/>
            <a:cxnLst/>
            <a:rect l="l" t="t" r="r" b="b"/>
            <a:pathLst>
              <a:path w="4697402" h="975174">
                <a:moveTo>
                  <a:pt x="0" y="0"/>
                </a:moveTo>
                <a:lnTo>
                  <a:pt x="4697402" y="0"/>
                </a:lnTo>
                <a:lnTo>
                  <a:pt x="4697402" y="975174"/>
                </a:lnTo>
                <a:lnTo>
                  <a:pt x="0" y="975174"/>
                </a:lnTo>
                <a:lnTo>
                  <a:pt x="0" y="0"/>
                </a:lnTo>
                <a:close/>
              </a:path>
            </a:pathLst>
          </a:custGeom>
          <a:blipFill>
            <a:blip r:embed="rId3"/>
            <a:stretch>
              <a:fillRect l="-5134" t="-201950" b="-204482"/>
            </a:stretch>
          </a:blipFill>
        </p:spPr>
        <p:txBody>
          <a:bodyPr/>
          <a:lstStyle/>
          <a:p>
            <a:endParaRPr lang="en-CA"/>
          </a:p>
        </p:txBody>
      </p:sp>
      <p:grpSp>
        <p:nvGrpSpPr>
          <p:cNvPr id="19" name="Group 19"/>
          <p:cNvGrpSpPr/>
          <p:nvPr/>
        </p:nvGrpSpPr>
        <p:grpSpPr>
          <a:xfrm>
            <a:off x="5488853" y="7770267"/>
            <a:ext cx="7310294" cy="2020481"/>
            <a:chOff x="0" y="0"/>
            <a:chExt cx="9747059" cy="2693975"/>
          </a:xfrm>
        </p:grpSpPr>
        <p:grpSp>
          <p:nvGrpSpPr>
            <p:cNvPr id="20" name="Group 20"/>
            <p:cNvGrpSpPr/>
            <p:nvPr/>
          </p:nvGrpSpPr>
          <p:grpSpPr>
            <a:xfrm>
              <a:off x="0" y="0"/>
              <a:ext cx="9747059" cy="2693975"/>
              <a:chOff x="0" y="0"/>
              <a:chExt cx="2258159" cy="624129"/>
            </a:xfrm>
          </p:grpSpPr>
          <p:sp>
            <p:nvSpPr>
              <p:cNvPr id="21" name="Freeform 21"/>
              <p:cNvSpPr/>
              <p:nvPr/>
            </p:nvSpPr>
            <p:spPr>
              <a:xfrm>
                <a:off x="0" y="0"/>
                <a:ext cx="2258159" cy="624129"/>
              </a:xfrm>
              <a:custGeom>
                <a:avLst/>
                <a:gdLst/>
                <a:ahLst/>
                <a:cxnLst/>
                <a:rect l="l" t="t" r="r" b="b"/>
                <a:pathLst>
                  <a:path w="2258159" h="624129">
                    <a:moveTo>
                      <a:pt x="2054959" y="0"/>
                    </a:moveTo>
                    <a:cubicBezTo>
                      <a:pt x="2167183" y="0"/>
                      <a:pt x="2258159" y="139716"/>
                      <a:pt x="2258159" y="312065"/>
                    </a:cubicBezTo>
                    <a:cubicBezTo>
                      <a:pt x="2258159" y="484413"/>
                      <a:pt x="2167183" y="624129"/>
                      <a:pt x="2054959" y="624129"/>
                    </a:cubicBezTo>
                    <a:lnTo>
                      <a:pt x="203200" y="624129"/>
                    </a:lnTo>
                    <a:cubicBezTo>
                      <a:pt x="90976" y="624129"/>
                      <a:pt x="0" y="484413"/>
                      <a:pt x="0" y="312065"/>
                    </a:cubicBezTo>
                    <a:cubicBezTo>
                      <a:pt x="0" y="139716"/>
                      <a:pt x="90976" y="0"/>
                      <a:pt x="203200" y="0"/>
                    </a:cubicBezTo>
                    <a:close/>
                  </a:path>
                </a:pathLst>
              </a:custGeom>
              <a:ln w="38100" cap="sq">
                <a:solidFill>
                  <a:srgbClr val="82AFA6"/>
                </a:solidFill>
                <a:prstDash val="solid"/>
                <a:miter/>
              </a:ln>
            </p:spPr>
            <p:txBody>
              <a:bodyPr/>
              <a:lstStyle/>
              <a:p>
                <a:endParaRPr lang="en-CA"/>
              </a:p>
            </p:txBody>
          </p:sp>
          <p:sp>
            <p:nvSpPr>
              <p:cNvPr id="22" name="TextBox 22"/>
              <p:cNvSpPr txBox="1"/>
              <p:nvPr/>
            </p:nvSpPr>
            <p:spPr>
              <a:xfrm>
                <a:off x="0" y="-38100"/>
                <a:ext cx="2258159" cy="662229"/>
              </a:xfrm>
              <a:prstGeom prst="rect">
                <a:avLst/>
              </a:prstGeom>
            </p:spPr>
            <p:txBody>
              <a:bodyPr lIns="50800" tIns="50800" rIns="50800" bIns="50800" rtlCol="0" anchor="ctr"/>
              <a:lstStyle/>
              <a:p>
                <a:pPr algn="ctr">
                  <a:lnSpc>
                    <a:spcPts val="2659"/>
                  </a:lnSpc>
                  <a:spcBef>
                    <a:spcPct val="0"/>
                  </a:spcBef>
                </a:pPr>
                <a:endParaRPr/>
              </a:p>
            </p:txBody>
          </p:sp>
        </p:grpSp>
        <p:sp>
          <p:nvSpPr>
            <p:cNvPr id="23" name="TextBox 23"/>
            <p:cNvSpPr txBox="1"/>
            <p:nvPr/>
          </p:nvSpPr>
          <p:spPr>
            <a:xfrm>
              <a:off x="869312" y="618854"/>
              <a:ext cx="7409539" cy="1399117"/>
            </a:xfrm>
            <a:prstGeom prst="rect">
              <a:avLst/>
            </a:prstGeom>
          </p:spPr>
          <p:txBody>
            <a:bodyPr lIns="0" tIns="0" rIns="0" bIns="0" rtlCol="0" anchor="t">
              <a:spAutoFit/>
            </a:bodyPr>
            <a:lstStyle/>
            <a:p>
              <a:pPr algn="ctr">
                <a:lnSpc>
                  <a:spcPts val="2800"/>
                </a:lnSpc>
              </a:pPr>
              <a:r>
                <a:rPr lang="en-US" sz="2000" b="1">
                  <a:solidFill>
                    <a:srgbClr val="43270F"/>
                  </a:solidFill>
                  <a:latin typeface="Glacial Indifference Bold"/>
                  <a:ea typeface="Glacial Indifference Bold"/>
                  <a:cs typeface="Glacial Indifference Bold"/>
                  <a:sym typeface="Glacial Indifference Bold"/>
                </a:rPr>
                <a:t> Est‑ce que je préfère un bénévolat en équipe, en solo, en milieu communautaire, ou dans un événement ?</a:t>
              </a:r>
            </a:p>
          </p:txBody>
        </p:sp>
      </p:grpSp>
      <p:grpSp>
        <p:nvGrpSpPr>
          <p:cNvPr id="24" name="Group 24"/>
          <p:cNvGrpSpPr/>
          <p:nvPr/>
        </p:nvGrpSpPr>
        <p:grpSpPr>
          <a:xfrm>
            <a:off x="443911" y="5285186"/>
            <a:ext cx="7310294" cy="2020481"/>
            <a:chOff x="0" y="0"/>
            <a:chExt cx="9747059" cy="2693975"/>
          </a:xfrm>
        </p:grpSpPr>
        <p:grpSp>
          <p:nvGrpSpPr>
            <p:cNvPr id="25" name="Group 25"/>
            <p:cNvGrpSpPr/>
            <p:nvPr/>
          </p:nvGrpSpPr>
          <p:grpSpPr>
            <a:xfrm>
              <a:off x="0" y="0"/>
              <a:ext cx="9747059" cy="2693975"/>
              <a:chOff x="0" y="0"/>
              <a:chExt cx="2258159" cy="624129"/>
            </a:xfrm>
          </p:grpSpPr>
          <p:sp>
            <p:nvSpPr>
              <p:cNvPr id="26" name="Freeform 26"/>
              <p:cNvSpPr/>
              <p:nvPr/>
            </p:nvSpPr>
            <p:spPr>
              <a:xfrm>
                <a:off x="0" y="0"/>
                <a:ext cx="2258159" cy="624129"/>
              </a:xfrm>
              <a:custGeom>
                <a:avLst/>
                <a:gdLst/>
                <a:ahLst/>
                <a:cxnLst/>
                <a:rect l="l" t="t" r="r" b="b"/>
                <a:pathLst>
                  <a:path w="2258159" h="624129">
                    <a:moveTo>
                      <a:pt x="2054959" y="0"/>
                    </a:moveTo>
                    <a:cubicBezTo>
                      <a:pt x="2167183" y="0"/>
                      <a:pt x="2258159" y="139716"/>
                      <a:pt x="2258159" y="312065"/>
                    </a:cubicBezTo>
                    <a:cubicBezTo>
                      <a:pt x="2258159" y="484413"/>
                      <a:pt x="2167183" y="624129"/>
                      <a:pt x="2054959" y="624129"/>
                    </a:cubicBezTo>
                    <a:lnTo>
                      <a:pt x="203200" y="624129"/>
                    </a:lnTo>
                    <a:cubicBezTo>
                      <a:pt x="90976" y="624129"/>
                      <a:pt x="0" y="484413"/>
                      <a:pt x="0" y="312065"/>
                    </a:cubicBezTo>
                    <a:cubicBezTo>
                      <a:pt x="0" y="139716"/>
                      <a:pt x="90976" y="0"/>
                      <a:pt x="203200" y="0"/>
                    </a:cubicBezTo>
                    <a:close/>
                  </a:path>
                </a:pathLst>
              </a:custGeom>
              <a:ln w="38100" cap="sq">
                <a:solidFill>
                  <a:srgbClr val="82AFA6"/>
                </a:solidFill>
                <a:prstDash val="solid"/>
                <a:miter/>
              </a:ln>
            </p:spPr>
            <p:txBody>
              <a:bodyPr/>
              <a:lstStyle/>
              <a:p>
                <a:endParaRPr lang="en-CA"/>
              </a:p>
            </p:txBody>
          </p:sp>
          <p:sp>
            <p:nvSpPr>
              <p:cNvPr id="27" name="TextBox 27"/>
              <p:cNvSpPr txBox="1"/>
              <p:nvPr/>
            </p:nvSpPr>
            <p:spPr>
              <a:xfrm>
                <a:off x="0" y="-38100"/>
                <a:ext cx="2258159" cy="662229"/>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28" name="TextBox 28"/>
            <p:cNvSpPr txBox="1"/>
            <p:nvPr/>
          </p:nvSpPr>
          <p:spPr>
            <a:xfrm>
              <a:off x="869312" y="618854"/>
              <a:ext cx="7409539" cy="1399117"/>
            </a:xfrm>
            <a:prstGeom prst="rect">
              <a:avLst/>
            </a:prstGeom>
          </p:spPr>
          <p:txBody>
            <a:bodyPr lIns="0" tIns="0" rIns="0" bIns="0" rtlCol="0" anchor="t">
              <a:spAutoFit/>
            </a:bodyPr>
            <a:lstStyle/>
            <a:p>
              <a:pPr marL="0" lvl="0" indent="0" algn="ctr">
                <a:lnSpc>
                  <a:spcPts val="2800"/>
                </a:lnSpc>
                <a:spcBef>
                  <a:spcPct val="0"/>
                </a:spcBef>
              </a:pPr>
              <a:r>
                <a:rPr lang="en-US" sz="2000" b="1">
                  <a:solidFill>
                    <a:srgbClr val="43270F"/>
                  </a:solidFill>
                  <a:latin typeface="Glacial Indifference Bold"/>
                  <a:ea typeface="Glacial Indifference Bold"/>
                  <a:cs typeface="Glacial Indifference Bold"/>
                  <a:sym typeface="Glacial Indifference Bold"/>
                </a:rPr>
                <a:t> Quelles compétences ai‑je envie d’utiliser ou de développer (communication, organisation, service, animation) ?</a:t>
              </a:r>
            </a:p>
          </p:txBody>
        </p:sp>
      </p:grpSp>
      <p:grpSp>
        <p:nvGrpSpPr>
          <p:cNvPr id="29" name="Group 29"/>
          <p:cNvGrpSpPr/>
          <p:nvPr/>
        </p:nvGrpSpPr>
        <p:grpSpPr>
          <a:xfrm>
            <a:off x="10579132" y="2973491"/>
            <a:ext cx="7310294" cy="2020481"/>
            <a:chOff x="0" y="0"/>
            <a:chExt cx="9747059" cy="2693975"/>
          </a:xfrm>
        </p:grpSpPr>
        <p:grpSp>
          <p:nvGrpSpPr>
            <p:cNvPr id="30" name="Group 30"/>
            <p:cNvGrpSpPr/>
            <p:nvPr/>
          </p:nvGrpSpPr>
          <p:grpSpPr>
            <a:xfrm>
              <a:off x="0" y="0"/>
              <a:ext cx="9747059" cy="2693975"/>
              <a:chOff x="0" y="0"/>
              <a:chExt cx="2258159" cy="624129"/>
            </a:xfrm>
          </p:grpSpPr>
          <p:sp>
            <p:nvSpPr>
              <p:cNvPr id="31" name="Freeform 31"/>
              <p:cNvSpPr/>
              <p:nvPr/>
            </p:nvSpPr>
            <p:spPr>
              <a:xfrm>
                <a:off x="0" y="0"/>
                <a:ext cx="2258159" cy="624129"/>
              </a:xfrm>
              <a:custGeom>
                <a:avLst/>
                <a:gdLst/>
                <a:ahLst/>
                <a:cxnLst/>
                <a:rect l="l" t="t" r="r" b="b"/>
                <a:pathLst>
                  <a:path w="2258159" h="624129">
                    <a:moveTo>
                      <a:pt x="2054959" y="0"/>
                    </a:moveTo>
                    <a:cubicBezTo>
                      <a:pt x="2167183" y="0"/>
                      <a:pt x="2258159" y="139716"/>
                      <a:pt x="2258159" y="312065"/>
                    </a:cubicBezTo>
                    <a:cubicBezTo>
                      <a:pt x="2258159" y="484413"/>
                      <a:pt x="2167183" y="624129"/>
                      <a:pt x="2054959" y="624129"/>
                    </a:cubicBezTo>
                    <a:lnTo>
                      <a:pt x="203200" y="624129"/>
                    </a:lnTo>
                    <a:cubicBezTo>
                      <a:pt x="90976" y="624129"/>
                      <a:pt x="0" y="484413"/>
                      <a:pt x="0" y="312065"/>
                    </a:cubicBezTo>
                    <a:cubicBezTo>
                      <a:pt x="0" y="139716"/>
                      <a:pt x="90976" y="0"/>
                      <a:pt x="203200" y="0"/>
                    </a:cubicBezTo>
                    <a:close/>
                  </a:path>
                </a:pathLst>
              </a:custGeom>
              <a:ln w="38100" cap="sq">
                <a:solidFill>
                  <a:srgbClr val="82AFA6"/>
                </a:solidFill>
                <a:prstDash val="solid"/>
                <a:miter/>
              </a:ln>
            </p:spPr>
            <p:txBody>
              <a:bodyPr/>
              <a:lstStyle/>
              <a:p>
                <a:endParaRPr lang="en-CA"/>
              </a:p>
            </p:txBody>
          </p:sp>
          <p:sp>
            <p:nvSpPr>
              <p:cNvPr id="32" name="TextBox 32"/>
              <p:cNvSpPr txBox="1"/>
              <p:nvPr/>
            </p:nvSpPr>
            <p:spPr>
              <a:xfrm>
                <a:off x="0" y="-38100"/>
                <a:ext cx="2258159" cy="662229"/>
              </a:xfrm>
              <a:prstGeom prst="rect">
                <a:avLst/>
              </a:prstGeom>
            </p:spPr>
            <p:txBody>
              <a:bodyPr lIns="50800" tIns="50800" rIns="50800" bIns="50800" rtlCol="0" anchor="ctr"/>
              <a:lstStyle/>
              <a:p>
                <a:pPr algn="ctr">
                  <a:lnSpc>
                    <a:spcPts val="2659"/>
                  </a:lnSpc>
                  <a:spcBef>
                    <a:spcPct val="0"/>
                  </a:spcBef>
                </a:pPr>
                <a:endParaRPr/>
              </a:p>
            </p:txBody>
          </p:sp>
        </p:grpSp>
        <p:sp>
          <p:nvSpPr>
            <p:cNvPr id="33" name="TextBox 33"/>
            <p:cNvSpPr txBox="1"/>
            <p:nvPr/>
          </p:nvSpPr>
          <p:spPr>
            <a:xfrm>
              <a:off x="869312" y="618854"/>
              <a:ext cx="7409539" cy="1399117"/>
            </a:xfrm>
            <a:prstGeom prst="rect">
              <a:avLst/>
            </a:prstGeom>
          </p:spPr>
          <p:txBody>
            <a:bodyPr lIns="0" tIns="0" rIns="0" bIns="0" rtlCol="0" anchor="t">
              <a:spAutoFit/>
            </a:bodyPr>
            <a:lstStyle/>
            <a:p>
              <a:pPr marL="0" lvl="0" indent="0" algn="ctr">
                <a:lnSpc>
                  <a:spcPts val="2800"/>
                </a:lnSpc>
                <a:spcBef>
                  <a:spcPct val="0"/>
                </a:spcBef>
              </a:pPr>
              <a:r>
                <a:rPr lang="en-US" sz="2000" b="1" u="none" strike="noStrike">
                  <a:solidFill>
                    <a:srgbClr val="43270F"/>
                  </a:solidFill>
                  <a:latin typeface="Glacial Indifference Bold"/>
                  <a:ea typeface="Glacial Indifference Bold"/>
                  <a:cs typeface="Glacial Indifference Bold"/>
                  <a:sym typeface="Glacial Indifference Bold"/>
                </a:rPr>
                <a:t> Quel type d’impact ai‑je envie d’avoir (briser l’isolement, soutenir un service, aider un organisme, apprendre un métier) ?</a:t>
              </a:r>
            </a:p>
          </p:txBody>
        </p:sp>
      </p:grpSp>
      <p:grpSp>
        <p:nvGrpSpPr>
          <p:cNvPr id="34" name="Group 34"/>
          <p:cNvGrpSpPr/>
          <p:nvPr/>
        </p:nvGrpSpPr>
        <p:grpSpPr>
          <a:xfrm>
            <a:off x="10579132" y="5560541"/>
            <a:ext cx="7310294" cy="1668056"/>
            <a:chOff x="0" y="0"/>
            <a:chExt cx="9747059" cy="2224075"/>
          </a:xfrm>
        </p:grpSpPr>
        <p:grpSp>
          <p:nvGrpSpPr>
            <p:cNvPr id="35" name="Group 35"/>
            <p:cNvGrpSpPr/>
            <p:nvPr/>
          </p:nvGrpSpPr>
          <p:grpSpPr>
            <a:xfrm>
              <a:off x="0" y="0"/>
              <a:ext cx="9747059" cy="2224075"/>
              <a:chOff x="0" y="0"/>
              <a:chExt cx="2258159" cy="515265"/>
            </a:xfrm>
          </p:grpSpPr>
          <p:sp>
            <p:nvSpPr>
              <p:cNvPr id="36" name="Freeform 36"/>
              <p:cNvSpPr/>
              <p:nvPr/>
            </p:nvSpPr>
            <p:spPr>
              <a:xfrm>
                <a:off x="0" y="0"/>
                <a:ext cx="2258159" cy="515265"/>
              </a:xfrm>
              <a:custGeom>
                <a:avLst/>
                <a:gdLst/>
                <a:ahLst/>
                <a:cxnLst/>
                <a:rect l="l" t="t" r="r" b="b"/>
                <a:pathLst>
                  <a:path w="2258159" h="515265">
                    <a:moveTo>
                      <a:pt x="2054959" y="0"/>
                    </a:moveTo>
                    <a:cubicBezTo>
                      <a:pt x="2167183" y="0"/>
                      <a:pt x="2258159" y="115346"/>
                      <a:pt x="2258159" y="257632"/>
                    </a:cubicBezTo>
                    <a:cubicBezTo>
                      <a:pt x="2258159" y="399919"/>
                      <a:pt x="2167183" y="515265"/>
                      <a:pt x="2054959" y="515265"/>
                    </a:cubicBezTo>
                    <a:lnTo>
                      <a:pt x="203200" y="515265"/>
                    </a:lnTo>
                    <a:cubicBezTo>
                      <a:pt x="90976" y="515265"/>
                      <a:pt x="0" y="399919"/>
                      <a:pt x="0" y="257632"/>
                    </a:cubicBezTo>
                    <a:cubicBezTo>
                      <a:pt x="0" y="115346"/>
                      <a:pt x="90976" y="0"/>
                      <a:pt x="203200" y="0"/>
                    </a:cubicBezTo>
                    <a:close/>
                  </a:path>
                </a:pathLst>
              </a:custGeom>
              <a:ln w="38100" cap="sq">
                <a:solidFill>
                  <a:srgbClr val="82AFA6"/>
                </a:solidFill>
                <a:prstDash val="solid"/>
                <a:miter/>
              </a:ln>
            </p:spPr>
            <p:txBody>
              <a:bodyPr/>
              <a:lstStyle/>
              <a:p>
                <a:endParaRPr lang="en-CA"/>
              </a:p>
            </p:txBody>
          </p:sp>
          <p:sp>
            <p:nvSpPr>
              <p:cNvPr id="37" name="TextBox 37"/>
              <p:cNvSpPr txBox="1"/>
              <p:nvPr/>
            </p:nvSpPr>
            <p:spPr>
              <a:xfrm>
                <a:off x="0" y="-38100"/>
                <a:ext cx="2258159" cy="553365"/>
              </a:xfrm>
              <a:prstGeom prst="rect">
                <a:avLst/>
              </a:prstGeom>
            </p:spPr>
            <p:txBody>
              <a:bodyPr lIns="50800" tIns="50800" rIns="50800" bIns="50800" rtlCol="0" anchor="ctr"/>
              <a:lstStyle/>
              <a:p>
                <a:pPr algn="ctr">
                  <a:lnSpc>
                    <a:spcPts val="2659"/>
                  </a:lnSpc>
                  <a:spcBef>
                    <a:spcPct val="0"/>
                  </a:spcBef>
                </a:pPr>
                <a:endParaRPr/>
              </a:p>
            </p:txBody>
          </p:sp>
        </p:grpSp>
        <p:sp>
          <p:nvSpPr>
            <p:cNvPr id="38" name="TextBox 38"/>
            <p:cNvSpPr txBox="1"/>
            <p:nvPr/>
          </p:nvSpPr>
          <p:spPr>
            <a:xfrm>
              <a:off x="869312" y="618854"/>
              <a:ext cx="7409539" cy="929217"/>
            </a:xfrm>
            <a:prstGeom prst="rect">
              <a:avLst/>
            </a:prstGeom>
          </p:spPr>
          <p:txBody>
            <a:bodyPr lIns="0" tIns="0" rIns="0" bIns="0" rtlCol="0" anchor="t">
              <a:spAutoFit/>
            </a:bodyPr>
            <a:lstStyle/>
            <a:p>
              <a:pPr marL="0" lvl="0" indent="0" algn="ctr">
                <a:lnSpc>
                  <a:spcPts val="2800"/>
                </a:lnSpc>
                <a:spcBef>
                  <a:spcPct val="0"/>
                </a:spcBef>
              </a:pPr>
              <a:r>
                <a:rPr lang="en-US" sz="2000" b="1" u="none" strike="noStrike">
                  <a:solidFill>
                    <a:srgbClr val="43270F"/>
                  </a:solidFill>
                  <a:latin typeface="Glacial Indifference Bold"/>
                  <a:ea typeface="Glacial Indifference Bold"/>
                  <a:cs typeface="Glacial Indifference Bold"/>
                  <a:sym typeface="Glacial Indifference Bold"/>
                </a:rPr>
                <a:t>Quand et pour combien de temps suis-je disponible?</a:t>
              </a: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060047" y="379102"/>
            <a:ext cx="8167906" cy="600075"/>
            <a:chOff x="0" y="0"/>
            <a:chExt cx="2523076" cy="185364"/>
          </a:xfrm>
        </p:grpSpPr>
        <p:sp>
          <p:nvSpPr>
            <p:cNvPr id="3" name="Freeform 3"/>
            <p:cNvSpPr/>
            <p:nvPr/>
          </p:nvSpPr>
          <p:spPr>
            <a:xfrm>
              <a:off x="0" y="0"/>
              <a:ext cx="2523076" cy="185364"/>
            </a:xfrm>
            <a:custGeom>
              <a:avLst/>
              <a:gdLst/>
              <a:ahLst/>
              <a:cxnLst/>
              <a:rect l="l" t="t" r="r" b="b"/>
              <a:pathLst>
                <a:path w="2523076" h="185364">
                  <a:moveTo>
                    <a:pt x="2319876" y="0"/>
                  </a:moveTo>
                  <a:cubicBezTo>
                    <a:pt x="2432100" y="0"/>
                    <a:pt x="2523076" y="41495"/>
                    <a:pt x="2523076" y="92682"/>
                  </a:cubicBezTo>
                  <a:cubicBezTo>
                    <a:pt x="2523076" y="143869"/>
                    <a:pt x="2432100" y="185364"/>
                    <a:pt x="2319876" y="185364"/>
                  </a:cubicBezTo>
                  <a:lnTo>
                    <a:pt x="203200" y="185364"/>
                  </a:lnTo>
                  <a:cubicBezTo>
                    <a:pt x="90976" y="185364"/>
                    <a:pt x="0" y="143869"/>
                    <a:pt x="0" y="92682"/>
                  </a:cubicBezTo>
                  <a:cubicBezTo>
                    <a:pt x="0" y="41495"/>
                    <a:pt x="90976" y="0"/>
                    <a:pt x="203200" y="0"/>
                  </a:cubicBezTo>
                  <a:close/>
                </a:path>
              </a:pathLst>
            </a:custGeom>
            <a:solidFill>
              <a:srgbClr val="FFEBCF"/>
            </a:solidFill>
          </p:spPr>
          <p:txBody>
            <a:bodyPr/>
            <a:lstStyle/>
            <a:p>
              <a:endParaRPr lang="en-CA"/>
            </a:p>
          </p:txBody>
        </p:sp>
        <p:sp>
          <p:nvSpPr>
            <p:cNvPr id="4" name="TextBox 4"/>
            <p:cNvSpPr txBox="1"/>
            <p:nvPr/>
          </p:nvSpPr>
          <p:spPr>
            <a:xfrm>
              <a:off x="0" y="-38100"/>
              <a:ext cx="2523076" cy="223464"/>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3071285" y="312427"/>
            <a:ext cx="12868014" cy="666750"/>
          </a:xfrm>
          <a:prstGeom prst="rect">
            <a:avLst/>
          </a:prstGeom>
        </p:spPr>
        <p:txBody>
          <a:bodyPr lIns="0" tIns="0" rIns="0" bIns="0" rtlCol="0" anchor="t">
            <a:spAutoFit/>
          </a:bodyPr>
          <a:lstStyle/>
          <a:p>
            <a:pPr algn="ctr">
              <a:lnSpc>
                <a:spcPts val="5399"/>
              </a:lnSpc>
            </a:pPr>
            <a:r>
              <a:rPr lang="en-US" sz="3999">
                <a:solidFill>
                  <a:srgbClr val="82AFA6"/>
                </a:solidFill>
                <a:latin typeface="More Sugar"/>
                <a:ea typeface="More Sugar"/>
                <a:cs typeface="More Sugar"/>
                <a:sym typeface="More Sugar"/>
              </a:rPr>
              <a:t>Processus de déploiement des étudiant.es </a:t>
            </a:r>
          </a:p>
        </p:txBody>
      </p:sp>
      <p:sp>
        <p:nvSpPr>
          <p:cNvPr id="6" name="Freeform 6"/>
          <p:cNvSpPr/>
          <p:nvPr/>
        </p:nvSpPr>
        <p:spPr>
          <a:xfrm>
            <a:off x="0" y="9294495"/>
            <a:ext cx="3324225" cy="992505"/>
          </a:xfrm>
          <a:custGeom>
            <a:avLst/>
            <a:gdLst/>
            <a:ahLst/>
            <a:cxnLst/>
            <a:rect l="l" t="t" r="r" b="b"/>
            <a:pathLst>
              <a:path w="3324225" h="992505">
                <a:moveTo>
                  <a:pt x="0" y="0"/>
                </a:moveTo>
                <a:lnTo>
                  <a:pt x="3324225" y="0"/>
                </a:lnTo>
                <a:lnTo>
                  <a:pt x="3324225" y="992505"/>
                </a:lnTo>
                <a:lnTo>
                  <a:pt x="0" y="992505"/>
                </a:lnTo>
                <a:lnTo>
                  <a:pt x="0" y="0"/>
                </a:lnTo>
                <a:close/>
              </a:path>
            </a:pathLst>
          </a:custGeom>
          <a:blipFill>
            <a:blip r:embed="rId2"/>
            <a:stretch>
              <a:fillRect l="-179" r="-179"/>
            </a:stretch>
          </a:blipFill>
        </p:spPr>
        <p:txBody>
          <a:bodyPr/>
          <a:lstStyle/>
          <a:p>
            <a:endParaRPr lang="en-CA"/>
          </a:p>
        </p:txBody>
      </p:sp>
      <p:sp>
        <p:nvSpPr>
          <p:cNvPr id="7" name="Freeform 7"/>
          <p:cNvSpPr/>
          <p:nvPr/>
        </p:nvSpPr>
        <p:spPr>
          <a:xfrm>
            <a:off x="6178550" y="2738438"/>
            <a:ext cx="266700" cy="33338"/>
          </a:xfrm>
          <a:custGeom>
            <a:avLst/>
            <a:gdLst/>
            <a:ahLst/>
            <a:cxnLst/>
            <a:rect l="l" t="t" r="r" b="b"/>
            <a:pathLst>
              <a:path w="266700" h="33338">
                <a:moveTo>
                  <a:pt x="0" y="33338"/>
                </a:moveTo>
                <a:quadBezTo>
                  <a:pt x="133350" y="-33337"/>
                  <a:pt x="266700" y="33338"/>
                </a:quadBezTo>
              </a:path>
            </a:pathLst>
          </a:custGeom>
          <a:ln w="47625" cap="flat">
            <a:solidFill>
              <a:srgbClr val="82AFA6"/>
            </a:solidFill>
            <a:prstDash val="solid"/>
            <a:headEnd type="none" w="sm" len="sm"/>
            <a:tailEnd type="arrow" w="med" len="sm"/>
          </a:ln>
        </p:spPr>
        <p:txBody>
          <a:bodyPr/>
          <a:lstStyle/>
          <a:p>
            <a:endParaRPr lang="en-CA"/>
          </a:p>
        </p:txBody>
      </p:sp>
      <p:sp>
        <p:nvSpPr>
          <p:cNvPr id="8" name="Freeform 8"/>
          <p:cNvSpPr/>
          <p:nvPr/>
        </p:nvSpPr>
        <p:spPr>
          <a:xfrm>
            <a:off x="11842750" y="2738438"/>
            <a:ext cx="266700" cy="33338"/>
          </a:xfrm>
          <a:custGeom>
            <a:avLst/>
            <a:gdLst/>
            <a:ahLst/>
            <a:cxnLst/>
            <a:rect l="l" t="t" r="r" b="b"/>
            <a:pathLst>
              <a:path w="266700" h="33338">
                <a:moveTo>
                  <a:pt x="0" y="33338"/>
                </a:moveTo>
                <a:quadBezTo>
                  <a:pt x="133350" y="-33337"/>
                  <a:pt x="266700" y="33338"/>
                </a:quadBezTo>
              </a:path>
            </a:pathLst>
          </a:custGeom>
          <a:ln w="47625" cap="flat">
            <a:solidFill>
              <a:srgbClr val="82AFA6"/>
            </a:solidFill>
            <a:prstDash val="solid"/>
            <a:headEnd type="none" w="sm" len="sm"/>
            <a:tailEnd type="arrow" w="med" len="sm"/>
          </a:ln>
        </p:spPr>
        <p:txBody>
          <a:bodyPr/>
          <a:lstStyle/>
          <a:p>
            <a:endParaRPr lang="en-CA"/>
          </a:p>
        </p:txBody>
      </p:sp>
      <p:sp>
        <p:nvSpPr>
          <p:cNvPr id="9" name="Freeform 9"/>
          <p:cNvSpPr/>
          <p:nvPr/>
        </p:nvSpPr>
        <p:spPr>
          <a:xfrm>
            <a:off x="14808200" y="3943350"/>
            <a:ext cx="47625" cy="381000"/>
          </a:xfrm>
          <a:custGeom>
            <a:avLst/>
            <a:gdLst/>
            <a:ahLst/>
            <a:cxnLst/>
            <a:rect l="l" t="t" r="r" b="b"/>
            <a:pathLst>
              <a:path w="47625" h="381000">
                <a:moveTo>
                  <a:pt x="0" y="0"/>
                </a:moveTo>
                <a:quadBezTo>
                  <a:pt x="95250" y="190500"/>
                  <a:pt x="0" y="381000"/>
                </a:quadBezTo>
              </a:path>
            </a:pathLst>
          </a:custGeom>
          <a:ln w="47625" cap="flat">
            <a:solidFill>
              <a:srgbClr val="82AFA6"/>
            </a:solidFill>
            <a:prstDash val="solid"/>
            <a:headEnd type="none" w="sm" len="sm"/>
            <a:tailEnd type="arrow" w="med" len="sm"/>
          </a:ln>
        </p:spPr>
        <p:txBody>
          <a:bodyPr/>
          <a:lstStyle/>
          <a:p>
            <a:endParaRPr lang="en-CA"/>
          </a:p>
        </p:txBody>
      </p:sp>
      <p:sp>
        <p:nvSpPr>
          <p:cNvPr id="10" name="Freeform 10"/>
          <p:cNvSpPr/>
          <p:nvPr/>
        </p:nvSpPr>
        <p:spPr>
          <a:xfrm>
            <a:off x="11842750" y="5495925"/>
            <a:ext cx="266700" cy="33338"/>
          </a:xfrm>
          <a:custGeom>
            <a:avLst/>
            <a:gdLst/>
            <a:ahLst/>
            <a:cxnLst/>
            <a:rect l="l" t="t" r="r" b="b"/>
            <a:pathLst>
              <a:path w="266700" h="33338">
                <a:moveTo>
                  <a:pt x="266700" y="0"/>
                </a:moveTo>
                <a:quadBezTo>
                  <a:pt x="133350" y="66675"/>
                  <a:pt x="0" y="0"/>
                </a:quadBezTo>
              </a:path>
            </a:pathLst>
          </a:custGeom>
          <a:ln w="47625" cap="flat">
            <a:solidFill>
              <a:srgbClr val="82AFA6"/>
            </a:solidFill>
            <a:prstDash val="solid"/>
            <a:headEnd type="none" w="sm" len="sm"/>
            <a:tailEnd type="arrow" w="med" len="sm"/>
          </a:ln>
        </p:spPr>
        <p:txBody>
          <a:bodyPr/>
          <a:lstStyle/>
          <a:p>
            <a:endParaRPr lang="en-CA"/>
          </a:p>
        </p:txBody>
      </p:sp>
      <p:sp>
        <p:nvSpPr>
          <p:cNvPr id="11" name="Freeform 11"/>
          <p:cNvSpPr/>
          <p:nvPr/>
        </p:nvSpPr>
        <p:spPr>
          <a:xfrm>
            <a:off x="6178550" y="5495925"/>
            <a:ext cx="266700" cy="33338"/>
          </a:xfrm>
          <a:custGeom>
            <a:avLst/>
            <a:gdLst/>
            <a:ahLst/>
            <a:cxnLst/>
            <a:rect l="l" t="t" r="r" b="b"/>
            <a:pathLst>
              <a:path w="266700" h="33338">
                <a:moveTo>
                  <a:pt x="266700" y="0"/>
                </a:moveTo>
                <a:quadBezTo>
                  <a:pt x="133350" y="66675"/>
                  <a:pt x="0" y="0"/>
                </a:quadBezTo>
              </a:path>
            </a:pathLst>
          </a:custGeom>
          <a:ln w="47625" cap="flat">
            <a:solidFill>
              <a:srgbClr val="82AFA6"/>
            </a:solidFill>
            <a:prstDash val="solid"/>
            <a:headEnd type="none" w="sm" len="sm"/>
            <a:tailEnd type="arrow" w="med" len="sm"/>
          </a:ln>
        </p:spPr>
        <p:txBody>
          <a:bodyPr/>
          <a:lstStyle/>
          <a:p>
            <a:endParaRPr lang="en-CA"/>
          </a:p>
        </p:txBody>
      </p:sp>
      <p:grpSp>
        <p:nvGrpSpPr>
          <p:cNvPr id="12" name="Group 12"/>
          <p:cNvGrpSpPr/>
          <p:nvPr/>
        </p:nvGrpSpPr>
        <p:grpSpPr>
          <a:xfrm>
            <a:off x="781050" y="1600200"/>
            <a:ext cx="5397500" cy="2343150"/>
            <a:chOff x="0" y="0"/>
            <a:chExt cx="7196667" cy="3124200"/>
          </a:xfrm>
        </p:grpSpPr>
        <p:sp>
          <p:nvSpPr>
            <p:cNvPr id="13" name="Freeform 13"/>
            <p:cNvSpPr/>
            <p:nvPr/>
          </p:nvSpPr>
          <p:spPr>
            <a:xfrm>
              <a:off x="0" y="0"/>
              <a:ext cx="7196667" cy="3124200"/>
            </a:xfrm>
            <a:custGeom>
              <a:avLst/>
              <a:gdLst/>
              <a:ahLst/>
              <a:cxnLst/>
              <a:rect l="l" t="t" r="r" b="b"/>
              <a:pathLst>
                <a:path w="7196667" h="3124200">
                  <a:moveTo>
                    <a:pt x="330200" y="0"/>
                  </a:moveTo>
                  <a:lnTo>
                    <a:pt x="6866467" y="0"/>
                  </a:lnTo>
                  <a:cubicBezTo>
                    <a:pt x="7048831" y="0"/>
                    <a:pt x="7196667" y="147836"/>
                    <a:pt x="7196667" y="330200"/>
                  </a:cubicBezTo>
                  <a:lnTo>
                    <a:pt x="7196667" y="2794000"/>
                  </a:lnTo>
                  <a:cubicBezTo>
                    <a:pt x="7196667" y="2976364"/>
                    <a:pt x="7048831" y="3124200"/>
                    <a:pt x="6866467" y="3124200"/>
                  </a:cubicBezTo>
                  <a:lnTo>
                    <a:pt x="330200" y="3124200"/>
                  </a:lnTo>
                  <a:cubicBezTo>
                    <a:pt x="147836" y="3124200"/>
                    <a:pt x="0" y="2976364"/>
                    <a:pt x="0" y="2794000"/>
                  </a:cubicBezTo>
                  <a:lnTo>
                    <a:pt x="0" y="330200"/>
                  </a:lnTo>
                  <a:cubicBezTo>
                    <a:pt x="0" y="147836"/>
                    <a:pt x="147836" y="0"/>
                    <a:pt x="330200" y="0"/>
                  </a:cubicBezTo>
                  <a:close/>
                </a:path>
              </a:pathLst>
            </a:custGeom>
            <a:solidFill>
              <a:srgbClr val="FFFCF7"/>
            </a:solidFill>
            <a:ln w="28575" cap="sq">
              <a:solidFill>
                <a:srgbClr val="82AFA6"/>
              </a:solidFill>
              <a:prstDash val="solid"/>
              <a:miter/>
            </a:ln>
          </p:spPr>
          <p:txBody>
            <a:bodyPr/>
            <a:lstStyle/>
            <a:p>
              <a:endParaRPr lang="en-CA"/>
            </a:p>
          </p:txBody>
        </p:sp>
        <p:sp>
          <p:nvSpPr>
            <p:cNvPr id="14" name="TextBox 14"/>
            <p:cNvSpPr txBox="1"/>
            <p:nvPr/>
          </p:nvSpPr>
          <p:spPr>
            <a:xfrm>
              <a:off x="0" y="-38100"/>
              <a:ext cx="7196667" cy="3162300"/>
            </a:xfrm>
            <a:prstGeom prst="rect">
              <a:avLst/>
            </a:prstGeom>
          </p:spPr>
          <p:txBody>
            <a:bodyPr lIns="50800" tIns="50800" rIns="50800" bIns="50800" rtlCol="0" anchor="ctr"/>
            <a:lstStyle/>
            <a:p>
              <a:pPr algn="l">
                <a:lnSpc>
                  <a:spcPts val="1679"/>
                </a:lnSpc>
              </a:pPr>
              <a:endParaRPr/>
            </a:p>
          </p:txBody>
        </p:sp>
      </p:grpSp>
      <p:grpSp>
        <p:nvGrpSpPr>
          <p:cNvPr id="15" name="Group 15"/>
          <p:cNvGrpSpPr/>
          <p:nvPr/>
        </p:nvGrpSpPr>
        <p:grpSpPr>
          <a:xfrm>
            <a:off x="1047750" y="1790700"/>
            <a:ext cx="495300" cy="495300"/>
            <a:chOff x="0" y="0"/>
            <a:chExt cx="660400" cy="660400"/>
          </a:xfrm>
        </p:grpSpPr>
        <p:sp>
          <p:nvSpPr>
            <p:cNvPr id="16" name="Freeform 16"/>
            <p:cNvSpPr/>
            <p:nvPr/>
          </p:nvSpPr>
          <p:spPr>
            <a:xfrm>
              <a:off x="0" y="0"/>
              <a:ext cx="660400" cy="660400"/>
            </a:xfrm>
            <a:custGeom>
              <a:avLst/>
              <a:gdLst/>
              <a:ahLst/>
              <a:cxnLst/>
              <a:rect l="l" t="t" r="r" b="b"/>
              <a:pathLst>
                <a:path w="660400" h="660400">
                  <a:moveTo>
                    <a:pt x="0" y="330200"/>
                  </a:moveTo>
                  <a:cubicBezTo>
                    <a:pt x="0" y="512564"/>
                    <a:pt x="147836" y="660400"/>
                    <a:pt x="330200" y="660400"/>
                  </a:cubicBezTo>
                  <a:cubicBezTo>
                    <a:pt x="512564" y="660400"/>
                    <a:pt x="660400" y="512564"/>
                    <a:pt x="660400" y="330200"/>
                  </a:cubicBezTo>
                  <a:cubicBezTo>
                    <a:pt x="660400" y="147836"/>
                    <a:pt x="512564" y="0"/>
                    <a:pt x="330200" y="0"/>
                  </a:cubicBezTo>
                  <a:cubicBezTo>
                    <a:pt x="147836" y="0"/>
                    <a:pt x="0" y="147836"/>
                    <a:pt x="0" y="330200"/>
                  </a:cubicBezTo>
                  <a:close/>
                </a:path>
              </a:pathLst>
            </a:custGeom>
            <a:solidFill>
              <a:srgbClr val="82AFA6"/>
            </a:solidFill>
          </p:spPr>
          <p:txBody>
            <a:bodyPr/>
            <a:lstStyle/>
            <a:p>
              <a:endParaRPr lang="en-CA"/>
            </a:p>
          </p:txBody>
        </p:sp>
        <p:sp>
          <p:nvSpPr>
            <p:cNvPr id="17" name="TextBox 17"/>
            <p:cNvSpPr txBox="1"/>
            <p:nvPr/>
          </p:nvSpPr>
          <p:spPr>
            <a:xfrm>
              <a:off x="0" y="-38100"/>
              <a:ext cx="660400" cy="698500"/>
            </a:xfrm>
            <a:prstGeom prst="rect">
              <a:avLst/>
            </a:prstGeom>
          </p:spPr>
          <p:txBody>
            <a:bodyPr lIns="50800" tIns="50800" rIns="50800" bIns="50800" rtlCol="0" anchor="ctr"/>
            <a:lstStyle/>
            <a:p>
              <a:pPr algn="l">
                <a:lnSpc>
                  <a:spcPts val="1679"/>
                </a:lnSpc>
              </a:pPr>
              <a:endParaRPr/>
            </a:p>
          </p:txBody>
        </p:sp>
      </p:grpSp>
      <p:sp>
        <p:nvSpPr>
          <p:cNvPr id="18" name="TextBox 18"/>
          <p:cNvSpPr txBox="1"/>
          <p:nvPr/>
        </p:nvSpPr>
        <p:spPr>
          <a:xfrm>
            <a:off x="1047750" y="1752600"/>
            <a:ext cx="495300" cy="420370"/>
          </a:xfrm>
          <a:prstGeom prst="rect">
            <a:avLst/>
          </a:prstGeom>
        </p:spPr>
        <p:txBody>
          <a:bodyPr lIns="0" tIns="0" rIns="0" bIns="0" rtlCol="0" anchor="t">
            <a:spAutoFit/>
          </a:bodyPr>
          <a:lstStyle/>
          <a:p>
            <a:pPr algn="ctr">
              <a:lnSpc>
                <a:spcPts val="3079"/>
              </a:lnSpc>
            </a:pPr>
            <a:r>
              <a:rPr lang="en-US" sz="2199">
                <a:solidFill>
                  <a:srgbClr val="FFFFFF"/>
                </a:solidFill>
                <a:latin typeface="Handyman"/>
                <a:ea typeface="Handyman"/>
                <a:cs typeface="Handyman"/>
                <a:sym typeface="Handyman"/>
              </a:rPr>
              <a:t>1</a:t>
            </a:r>
          </a:p>
        </p:txBody>
      </p:sp>
      <p:sp>
        <p:nvSpPr>
          <p:cNvPr id="19" name="TextBox 19"/>
          <p:cNvSpPr txBox="1"/>
          <p:nvPr/>
        </p:nvSpPr>
        <p:spPr>
          <a:xfrm>
            <a:off x="1066800" y="2281391"/>
            <a:ext cx="4864100" cy="1585049"/>
          </a:xfrm>
          <a:prstGeom prst="rect">
            <a:avLst/>
          </a:prstGeom>
        </p:spPr>
        <p:txBody>
          <a:bodyPr lIns="0" tIns="0" rIns="0" bIns="0" rtlCol="0" anchor="t">
            <a:spAutoFit/>
          </a:bodyPr>
          <a:lstStyle/>
          <a:p>
            <a:pPr algn="l">
              <a:lnSpc>
                <a:spcPct val="150000"/>
              </a:lnSpc>
            </a:pPr>
            <a:r>
              <a:rPr lang="en-US" sz="2400" dirty="0" err="1">
                <a:solidFill>
                  <a:srgbClr val="43270F"/>
                </a:solidFill>
                <a:latin typeface="Handyman"/>
                <a:ea typeface="Handyman"/>
                <a:cs typeface="Handyman"/>
                <a:sym typeface="Handyman"/>
              </a:rPr>
              <a:t>Formez</a:t>
            </a:r>
            <a:r>
              <a:rPr lang="en-US" sz="2400" dirty="0">
                <a:solidFill>
                  <a:srgbClr val="43270F"/>
                </a:solidFill>
                <a:latin typeface="Handyman"/>
                <a:ea typeface="Handyman"/>
                <a:cs typeface="Handyman"/>
                <a:sym typeface="Handyman"/>
              </a:rPr>
              <a:t> </a:t>
            </a:r>
            <a:r>
              <a:rPr lang="en-US" sz="2400" dirty="0" err="1">
                <a:solidFill>
                  <a:srgbClr val="43270F"/>
                </a:solidFill>
                <a:latin typeface="Handyman"/>
                <a:ea typeface="Handyman"/>
                <a:cs typeface="Handyman"/>
                <a:sym typeface="Handyman"/>
              </a:rPr>
              <a:t>une</a:t>
            </a:r>
            <a:r>
              <a:rPr lang="en-US" sz="2400" dirty="0">
                <a:solidFill>
                  <a:srgbClr val="43270F"/>
                </a:solidFill>
                <a:latin typeface="Handyman"/>
                <a:ea typeface="Handyman"/>
                <a:cs typeface="Handyman"/>
                <a:sym typeface="Handyman"/>
              </a:rPr>
              <a:t> équipe de 03 à 04 </a:t>
            </a:r>
            <a:r>
              <a:rPr lang="en-US" sz="2400" dirty="0" err="1">
                <a:solidFill>
                  <a:srgbClr val="43270F"/>
                </a:solidFill>
                <a:latin typeface="Handyman"/>
                <a:ea typeface="Handyman"/>
                <a:cs typeface="Handyman"/>
                <a:sym typeface="Handyman"/>
              </a:rPr>
              <a:t>personnes</a:t>
            </a:r>
            <a:r>
              <a:rPr lang="en-US" sz="2400" dirty="0">
                <a:solidFill>
                  <a:srgbClr val="43270F"/>
                </a:solidFill>
                <a:latin typeface="Handyman"/>
                <a:ea typeface="Handyman"/>
                <a:cs typeface="Handyman"/>
                <a:sym typeface="Handyman"/>
              </a:rPr>
              <a:t>, et </a:t>
            </a:r>
            <a:r>
              <a:rPr lang="en-US" sz="2400" dirty="0" err="1">
                <a:solidFill>
                  <a:srgbClr val="43270F"/>
                </a:solidFill>
                <a:latin typeface="Handyman"/>
                <a:ea typeface="Handyman"/>
                <a:cs typeface="Handyman"/>
                <a:sym typeface="Handyman"/>
              </a:rPr>
              <a:t>nommez</a:t>
            </a:r>
            <a:r>
              <a:rPr lang="en-US" sz="2400" dirty="0">
                <a:solidFill>
                  <a:srgbClr val="43270F"/>
                </a:solidFill>
                <a:latin typeface="Handyman"/>
                <a:ea typeface="Handyman"/>
                <a:cs typeface="Handyman"/>
                <a:sym typeface="Handyman"/>
              </a:rPr>
              <a:t> un chef </a:t>
            </a:r>
            <a:r>
              <a:rPr lang="en-US" sz="2400" dirty="0" err="1">
                <a:solidFill>
                  <a:srgbClr val="43270F"/>
                </a:solidFill>
                <a:latin typeface="Handyman"/>
                <a:ea typeface="Handyman"/>
                <a:cs typeface="Handyman"/>
                <a:sym typeface="Handyman"/>
              </a:rPr>
              <a:t>ou</a:t>
            </a:r>
            <a:r>
              <a:rPr lang="en-US" sz="2400" dirty="0">
                <a:solidFill>
                  <a:srgbClr val="43270F"/>
                </a:solidFill>
                <a:latin typeface="Handyman"/>
                <a:ea typeface="Handyman"/>
                <a:cs typeface="Handyman"/>
                <a:sym typeface="Handyman"/>
              </a:rPr>
              <a:t> </a:t>
            </a:r>
            <a:r>
              <a:rPr lang="en-US" sz="2400" dirty="0" err="1">
                <a:solidFill>
                  <a:srgbClr val="43270F"/>
                </a:solidFill>
                <a:latin typeface="Handyman"/>
                <a:ea typeface="Handyman"/>
                <a:cs typeface="Handyman"/>
                <a:sym typeface="Handyman"/>
              </a:rPr>
              <a:t>une</a:t>
            </a:r>
            <a:r>
              <a:rPr lang="en-US" sz="2400" dirty="0">
                <a:solidFill>
                  <a:srgbClr val="43270F"/>
                </a:solidFill>
                <a:latin typeface="Handyman"/>
                <a:ea typeface="Handyman"/>
                <a:cs typeface="Handyman"/>
                <a:sym typeface="Handyman"/>
              </a:rPr>
              <a:t> </a:t>
            </a:r>
            <a:r>
              <a:rPr lang="en-US" sz="2400" dirty="0" err="1">
                <a:solidFill>
                  <a:srgbClr val="43270F"/>
                </a:solidFill>
                <a:latin typeface="Handyman"/>
                <a:ea typeface="Handyman"/>
                <a:cs typeface="Handyman"/>
                <a:sym typeface="Handyman"/>
              </a:rPr>
              <a:t>cheffe</a:t>
            </a:r>
            <a:r>
              <a:rPr lang="en-US" sz="2400" dirty="0">
                <a:solidFill>
                  <a:srgbClr val="43270F"/>
                </a:solidFill>
                <a:latin typeface="Handyman"/>
                <a:ea typeface="Handyman"/>
                <a:cs typeface="Handyman"/>
                <a:sym typeface="Handyman"/>
              </a:rPr>
              <a:t> </a:t>
            </a:r>
            <a:r>
              <a:rPr lang="en-US" sz="2400" dirty="0" err="1">
                <a:solidFill>
                  <a:srgbClr val="43270F"/>
                </a:solidFill>
                <a:latin typeface="Handyman"/>
                <a:ea typeface="Handyman"/>
                <a:cs typeface="Handyman"/>
                <a:sym typeface="Handyman"/>
              </a:rPr>
              <a:t>d’équipe</a:t>
            </a:r>
            <a:endParaRPr lang="en-US" sz="2400" dirty="0">
              <a:solidFill>
                <a:srgbClr val="43270F"/>
              </a:solidFill>
              <a:latin typeface="Handyman"/>
              <a:ea typeface="Handyman"/>
              <a:cs typeface="Handyman"/>
              <a:sym typeface="Handyman"/>
            </a:endParaRPr>
          </a:p>
        </p:txBody>
      </p:sp>
      <p:grpSp>
        <p:nvGrpSpPr>
          <p:cNvPr id="20" name="Group 20"/>
          <p:cNvGrpSpPr/>
          <p:nvPr/>
        </p:nvGrpSpPr>
        <p:grpSpPr>
          <a:xfrm>
            <a:off x="6445250" y="1600200"/>
            <a:ext cx="5397500" cy="2343150"/>
            <a:chOff x="0" y="0"/>
            <a:chExt cx="7196667" cy="3124200"/>
          </a:xfrm>
        </p:grpSpPr>
        <p:sp>
          <p:nvSpPr>
            <p:cNvPr id="21" name="Freeform 21"/>
            <p:cNvSpPr/>
            <p:nvPr/>
          </p:nvSpPr>
          <p:spPr>
            <a:xfrm>
              <a:off x="0" y="0"/>
              <a:ext cx="7196667" cy="3124200"/>
            </a:xfrm>
            <a:custGeom>
              <a:avLst/>
              <a:gdLst/>
              <a:ahLst/>
              <a:cxnLst/>
              <a:rect l="l" t="t" r="r" b="b"/>
              <a:pathLst>
                <a:path w="7196667" h="3124200">
                  <a:moveTo>
                    <a:pt x="330200" y="0"/>
                  </a:moveTo>
                  <a:lnTo>
                    <a:pt x="6866467" y="0"/>
                  </a:lnTo>
                  <a:cubicBezTo>
                    <a:pt x="7048831" y="0"/>
                    <a:pt x="7196667" y="147836"/>
                    <a:pt x="7196667" y="330200"/>
                  </a:cubicBezTo>
                  <a:lnTo>
                    <a:pt x="7196667" y="2794000"/>
                  </a:lnTo>
                  <a:cubicBezTo>
                    <a:pt x="7196667" y="2976364"/>
                    <a:pt x="7048831" y="3124200"/>
                    <a:pt x="6866467" y="3124200"/>
                  </a:cubicBezTo>
                  <a:lnTo>
                    <a:pt x="330200" y="3124200"/>
                  </a:lnTo>
                  <a:cubicBezTo>
                    <a:pt x="147836" y="3124200"/>
                    <a:pt x="0" y="2976364"/>
                    <a:pt x="0" y="2794000"/>
                  </a:cubicBezTo>
                  <a:lnTo>
                    <a:pt x="0" y="330200"/>
                  </a:lnTo>
                  <a:cubicBezTo>
                    <a:pt x="0" y="147836"/>
                    <a:pt x="147836" y="0"/>
                    <a:pt x="330200" y="0"/>
                  </a:cubicBezTo>
                  <a:close/>
                </a:path>
              </a:pathLst>
            </a:custGeom>
            <a:solidFill>
              <a:srgbClr val="FFEBCF"/>
            </a:solidFill>
            <a:ln w="28575" cap="sq">
              <a:solidFill>
                <a:srgbClr val="82AFA6"/>
              </a:solidFill>
              <a:prstDash val="solid"/>
              <a:miter/>
            </a:ln>
          </p:spPr>
          <p:txBody>
            <a:bodyPr/>
            <a:lstStyle/>
            <a:p>
              <a:endParaRPr lang="en-CA"/>
            </a:p>
          </p:txBody>
        </p:sp>
        <p:sp>
          <p:nvSpPr>
            <p:cNvPr id="22" name="TextBox 22"/>
            <p:cNvSpPr txBox="1"/>
            <p:nvPr/>
          </p:nvSpPr>
          <p:spPr>
            <a:xfrm>
              <a:off x="0" y="-38100"/>
              <a:ext cx="7196667" cy="3162300"/>
            </a:xfrm>
            <a:prstGeom prst="rect">
              <a:avLst/>
            </a:prstGeom>
          </p:spPr>
          <p:txBody>
            <a:bodyPr lIns="50800" tIns="50800" rIns="50800" bIns="50800" rtlCol="0" anchor="ctr"/>
            <a:lstStyle/>
            <a:p>
              <a:pPr algn="l">
                <a:lnSpc>
                  <a:spcPts val="1679"/>
                </a:lnSpc>
              </a:pPr>
              <a:endParaRPr/>
            </a:p>
          </p:txBody>
        </p:sp>
      </p:grpSp>
      <p:grpSp>
        <p:nvGrpSpPr>
          <p:cNvPr id="23" name="Group 23"/>
          <p:cNvGrpSpPr/>
          <p:nvPr/>
        </p:nvGrpSpPr>
        <p:grpSpPr>
          <a:xfrm>
            <a:off x="6711950" y="1790700"/>
            <a:ext cx="495300" cy="495300"/>
            <a:chOff x="0" y="0"/>
            <a:chExt cx="660400" cy="660400"/>
          </a:xfrm>
        </p:grpSpPr>
        <p:sp>
          <p:nvSpPr>
            <p:cNvPr id="24" name="Freeform 24"/>
            <p:cNvSpPr/>
            <p:nvPr/>
          </p:nvSpPr>
          <p:spPr>
            <a:xfrm>
              <a:off x="0" y="0"/>
              <a:ext cx="660400" cy="660400"/>
            </a:xfrm>
            <a:custGeom>
              <a:avLst/>
              <a:gdLst/>
              <a:ahLst/>
              <a:cxnLst/>
              <a:rect l="l" t="t" r="r" b="b"/>
              <a:pathLst>
                <a:path w="660400" h="660400">
                  <a:moveTo>
                    <a:pt x="0" y="330200"/>
                  </a:moveTo>
                  <a:cubicBezTo>
                    <a:pt x="0" y="512564"/>
                    <a:pt x="147836" y="660400"/>
                    <a:pt x="330200" y="660400"/>
                  </a:cubicBezTo>
                  <a:cubicBezTo>
                    <a:pt x="512564" y="660400"/>
                    <a:pt x="660400" y="512564"/>
                    <a:pt x="660400" y="330200"/>
                  </a:cubicBezTo>
                  <a:cubicBezTo>
                    <a:pt x="660400" y="147836"/>
                    <a:pt x="512564" y="0"/>
                    <a:pt x="330200" y="0"/>
                  </a:cubicBezTo>
                  <a:cubicBezTo>
                    <a:pt x="147836" y="0"/>
                    <a:pt x="0" y="147836"/>
                    <a:pt x="0" y="330200"/>
                  </a:cubicBezTo>
                  <a:close/>
                </a:path>
              </a:pathLst>
            </a:custGeom>
            <a:solidFill>
              <a:srgbClr val="82AFA6"/>
            </a:solidFill>
          </p:spPr>
          <p:txBody>
            <a:bodyPr/>
            <a:lstStyle/>
            <a:p>
              <a:endParaRPr lang="en-CA"/>
            </a:p>
          </p:txBody>
        </p:sp>
        <p:sp>
          <p:nvSpPr>
            <p:cNvPr id="25" name="TextBox 25"/>
            <p:cNvSpPr txBox="1"/>
            <p:nvPr/>
          </p:nvSpPr>
          <p:spPr>
            <a:xfrm>
              <a:off x="0" y="-38100"/>
              <a:ext cx="660400" cy="698500"/>
            </a:xfrm>
            <a:prstGeom prst="rect">
              <a:avLst/>
            </a:prstGeom>
          </p:spPr>
          <p:txBody>
            <a:bodyPr lIns="50800" tIns="50800" rIns="50800" bIns="50800" rtlCol="0" anchor="ctr"/>
            <a:lstStyle/>
            <a:p>
              <a:pPr algn="l">
                <a:lnSpc>
                  <a:spcPts val="1679"/>
                </a:lnSpc>
              </a:pPr>
              <a:endParaRPr/>
            </a:p>
          </p:txBody>
        </p:sp>
      </p:grpSp>
      <p:sp>
        <p:nvSpPr>
          <p:cNvPr id="26" name="TextBox 26"/>
          <p:cNvSpPr txBox="1"/>
          <p:nvPr/>
        </p:nvSpPr>
        <p:spPr>
          <a:xfrm>
            <a:off x="6711950" y="1752600"/>
            <a:ext cx="495300" cy="420370"/>
          </a:xfrm>
          <a:prstGeom prst="rect">
            <a:avLst/>
          </a:prstGeom>
        </p:spPr>
        <p:txBody>
          <a:bodyPr lIns="0" tIns="0" rIns="0" bIns="0" rtlCol="0" anchor="t">
            <a:spAutoFit/>
          </a:bodyPr>
          <a:lstStyle/>
          <a:p>
            <a:pPr algn="ctr">
              <a:lnSpc>
                <a:spcPts val="3079"/>
              </a:lnSpc>
            </a:pPr>
            <a:r>
              <a:rPr lang="en-US" sz="2199">
                <a:solidFill>
                  <a:srgbClr val="FFFFFF"/>
                </a:solidFill>
                <a:latin typeface="Handyman"/>
                <a:ea typeface="Handyman"/>
                <a:cs typeface="Handyman"/>
                <a:sym typeface="Handyman"/>
              </a:rPr>
              <a:t>2</a:t>
            </a:r>
          </a:p>
        </p:txBody>
      </p:sp>
      <p:sp>
        <p:nvSpPr>
          <p:cNvPr id="27" name="TextBox 27"/>
          <p:cNvSpPr txBox="1"/>
          <p:nvPr/>
        </p:nvSpPr>
        <p:spPr>
          <a:xfrm>
            <a:off x="6711950" y="2400300"/>
            <a:ext cx="4864100" cy="1031051"/>
          </a:xfrm>
          <a:prstGeom prst="rect">
            <a:avLst/>
          </a:prstGeom>
        </p:spPr>
        <p:txBody>
          <a:bodyPr lIns="0" tIns="0" rIns="0" bIns="0" rtlCol="0" anchor="t">
            <a:spAutoFit/>
          </a:bodyPr>
          <a:lstStyle/>
          <a:p>
            <a:pPr algn="l">
              <a:lnSpc>
                <a:spcPct val="150000"/>
              </a:lnSpc>
            </a:pPr>
            <a:r>
              <a:rPr lang="en-US" sz="2400" dirty="0" err="1">
                <a:solidFill>
                  <a:srgbClr val="43270F"/>
                </a:solidFill>
                <a:latin typeface="Handyman"/>
                <a:ea typeface="Handyman"/>
                <a:cs typeface="Handyman"/>
                <a:sym typeface="Handyman"/>
              </a:rPr>
              <a:t>Déterminez</a:t>
            </a:r>
            <a:r>
              <a:rPr lang="en-US" sz="2400" dirty="0">
                <a:solidFill>
                  <a:srgbClr val="43270F"/>
                </a:solidFill>
                <a:latin typeface="Handyman"/>
                <a:ea typeface="Handyman"/>
                <a:cs typeface="Handyman"/>
                <a:sym typeface="Handyman"/>
              </a:rPr>
              <a:t> </a:t>
            </a:r>
            <a:r>
              <a:rPr lang="en-US" sz="2400" dirty="0" err="1">
                <a:solidFill>
                  <a:srgbClr val="43270F"/>
                </a:solidFill>
                <a:latin typeface="Handyman"/>
                <a:ea typeface="Handyman"/>
                <a:cs typeface="Handyman"/>
                <a:sym typeface="Handyman"/>
              </a:rPr>
              <a:t>vos</a:t>
            </a:r>
            <a:r>
              <a:rPr lang="en-US" sz="2400" dirty="0">
                <a:solidFill>
                  <a:srgbClr val="43270F"/>
                </a:solidFill>
                <a:latin typeface="Handyman"/>
                <a:ea typeface="Handyman"/>
                <a:cs typeface="Handyman"/>
                <a:sym typeface="Handyman"/>
              </a:rPr>
              <a:t> champs </a:t>
            </a:r>
            <a:r>
              <a:rPr lang="en-US" sz="2400" dirty="0" err="1">
                <a:solidFill>
                  <a:srgbClr val="43270F"/>
                </a:solidFill>
                <a:latin typeface="Handyman"/>
                <a:ea typeface="Handyman"/>
                <a:cs typeface="Handyman"/>
                <a:sym typeface="Handyman"/>
              </a:rPr>
              <a:t>d’intérêts</a:t>
            </a:r>
            <a:r>
              <a:rPr lang="en-US" sz="2400" dirty="0">
                <a:solidFill>
                  <a:srgbClr val="43270F"/>
                </a:solidFill>
                <a:latin typeface="Handyman"/>
                <a:ea typeface="Handyman"/>
                <a:cs typeface="Handyman"/>
                <a:sym typeface="Handyman"/>
              </a:rPr>
              <a:t> et </a:t>
            </a:r>
            <a:r>
              <a:rPr lang="en-US" sz="2400" dirty="0" err="1">
                <a:solidFill>
                  <a:srgbClr val="43270F"/>
                </a:solidFill>
                <a:latin typeface="Handyman"/>
                <a:ea typeface="Handyman"/>
                <a:cs typeface="Handyman"/>
                <a:sym typeface="Handyman"/>
              </a:rPr>
              <a:t>disponibilités</a:t>
            </a:r>
            <a:endParaRPr lang="en-US" sz="2400" dirty="0">
              <a:solidFill>
                <a:srgbClr val="43270F"/>
              </a:solidFill>
              <a:latin typeface="Handyman"/>
              <a:ea typeface="Handyman"/>
              <a:cs typeface="Handyman"/>
              <a:sym typeface="Handyman"/>
            </a:endParaRPr>
          </a:p>
        </p:txBody>
      </p:sp>
      <p:grpSp>
        <p:nvGrpSpPr>
          <p:cNvPr id="28" name="Group 28"/>
          <p:cNvGrpSpPr/>
          <p:nvPr/>
        </p:nvGrpSpPr>
        <p:grpSpPr>
          <a:xfrm>
            <a:off x="12109450" y="1600200"/>
            <a:ext cx="5397500" cy="2343150"/>
            <a:chOff x="0" y="0"/>
            <a:chExt cx="7196667" cy="3124200"/>
          </a:xfrm>
        </p:grpSpPr>
        <p:sp>
          <p:nvSpPr>
            <p:cNvPr id="29" name="Freeform 29"/>
            <p:cNvSpPr/>
            <p:nvPr/>
          </p:nvSpPr>
          <p:spPr>
            <a:xfrm>
              <a:off x="0" y="0"/>
              <a:ext cx="7196667" cy="3124200"/>
            </a:xfrm>
            <a:custGeom>
              <a:avLst/>
              <a:gdLst/>
              <a:ahLst/>
              <a:cxnLst/>
              <a:rect l="l" t="t" r="r" b="b"/>
              <a:pathLst>
                <a:path w="7196667" h="3124200">
                  <a:moveTo>
                    <a:pt x="330200" y="0"/>
                  </a:moveTo>
                  <a:lnTo>
                    <a:pt x="6866467" y="0"/>
                  </a:lnTo>
                  <a:cubicBezTo>
                    <a:pt x="7048831" y="0"/>
                    <a:pt x="7196667" y="147836"/>
                    <a:pt x="7196667" y="330200"/>
                  </a:cubicBezTo>
                  <a:lnTo>
                    <a:pt x="7196667" y="2794000"/>
                  </a:lnTo>
                  <a:cubicBezTo>
                    <a:pt x="7196667" y="2976364"/>
                    <a:pt x="7048831" y="3124200"/>
                    <a:pt x="6866467" y="3124200"/>
                  </a:cubicBezTo>
                  <a:lnTo>
                    <a:pt x="330200" y="3124200"/>
                  </a:lnTo>
                  <a:cubicBezTo>
                    <a:pt x="147836" y="3124200"/>
                    <a:pt x="0" y="2976364"/>
                    <a:pt x="0" y="2794000"/>
                  </a:cubicBezTo>
                  <a:lnTo>
                    <a:pt x="0" y="330200"/>
                  </a:lnTo>
                  <a:cubicBezTo>
                    <a:pt x="0" y="147836"/>
                    <a:pt x="147836" y="0"/>
                    <a:pt x="330200" y="0"/>
                  </a:cubicBezTo>
                  <a:close/>
                </a:path>
              </a:pathLst>
            </a:custGeom>
            <a:solidFill>
              <a:srgbClr val="FFFCF7"/>
            </a:solidFill>
            <a:ln w="28575" cap="sq">
              <a:solidFill>
                <a:srgbClr val="82AFA6"/>
              </a:solidFill>
              <a:prstDash val="solid"/>
              <a:miter/>
            </a:ln>
          </p:spPr>
          <p:txBody>
            <a:bodyPr/>
            <a:lstStyle/>
            <a:p>
              <a:endParaRPr lang="en-CA"/>
            </a:p>
          </p:txBody>
        </p:sp>
        <p:sp>
          <p:nvSpPr>
            <p:cNvPr id="30" name="TextBox 30"/>
            <p:cNvSpPr txBox="1"/>
            <p:nvPr/>
          </p:nvSpPr>
          <p:spPr>
            <a:xfrm>
              <a:off x="0" y="-38100"/>
              <a:ext cx="7196667" cy="3162300"/>
            </a:xfrm>
            <a:prstGeom prst="rect">
              <a:avLst/>
            </a:prstGeom>
          </p:spPr>
          <p:txBody>
            <a:bodyPr lIns="50800" tIns="50800" rIns="50800" bIns="50800" rtlCol="0" anchor="ctr"/>
            <a:lstStyle/>
            <a:p>
              <a:pPr algn="l">
                <a:lnSpc>
                  <a:spcPts val="1679"/>
                </a:lnSpc>
              </a:pPr>
              <a:endParaRPr/>
            </a:p>
          </p:txBody>
        </p:sp>
      </p:grpSp>
      <p:grpSp>
        <p:nvGrpSpPr>
          <p:cNvPr id="31" name="Group 31"/>
          <p:cNvGrpSpPr/>
          <p:nvPr/>
        </p:nvGrpSpPr>
        <p:grpSpPr>
          <a:xfrm>
            <a:off x="12376150" y="1790700"/>
            <a:ext cx="495300" cy="495300"/>
            <a:chOff x="0" y="0"/>
            <a:chExt cx="660400" cy="660400"/>
          </a:xfrm>
        </p:grpSpPr>
        <p:sp>
          <p:nvSpPr>
            <p:cNvPr id="32" name="Freeform 32"/>
            <p:cNvSpPr/>
            <p:nvPr/>
          </p:nvSpPr>
          <p:spPr>
            <a:xfrm>
              <a:off x="0" y="0"/>
              <a:ext cx="660400" cy="660400"/>
            </a:xfrm>
            <a:custGeom>
              <a:avLst/>
              <a:gdLst/>
              <a:ahLst/>
              <a:cxnLst/>
              <a:rect l="l" t="t" r="r" b="b"/>
              <a:pathLst>
                <a:path w="660400" h="660400">
                  <a:moveTo>
                    <a:pt x="0" y="330200"/>
                  </a:moveTo>
                  <a:cubicBezTo>
                    <a:pt x="0" y="512564"/>
                    <a:pt x="147836" y="660400"/>
                    <a:pt x="330200" y="660400"/>
                  </a:cubicBezTo>
                  <a:cubicBezTo>
                    <a:pt x="512564" y="660400"/>
                    <a:pt x="660400" y="512564"/>
                    <a:pt x="660400" y="330200"/>
                  </a:cubicBezTo>
                  <a:cubicBezTo>
                    <a:pt x="660400" y="147836"/>
                    <a:pt x="512564" y="0"/>
                    <a:pt x="330200" y="0"/>
                  </a:cubicBezTo>
                  <a:cubicBezTo>
                    <a:pt x="147836" y="0"/>
                    <a:pt x="0" y="147836"/>
                    <a:pt x="0" y="330200"/>
                  </a:cubicBezTo>
                  <a:close/>
                </a:path>
              </a:pathLst>
            </a:custGeom>
            <a:solidFill>
              <a:srgbClr val="82AFA6"/>
            </a:solidFill>
          </p:spPr>
          <p:txBody>
            <a:bodyPr/>
            <a:lstStyle/>
            <a:p>
              <a:endParaRPr lang="en-CA"/>
            </a:p>
          </p:txBody>
        </p:sp>
        <p:sp>
          <p:nvSpPr>
            <p:cNvPr id="33" name="TextBox 33"/>
            <p:cNvSpPr txBox="1"/>
            <p:nvPr/>
          </p:nvSpPr>
          <p:spPr>
            <a:xfrm>
              <a:off x="0" y="-38100"/>
              <a:ext cx="660400" cy="698500"/>
            </a:xfrm>
            <a:prstGeom prst="rect">
              <a:avLst/>
            </a:prstGeom>
          </p:spPr>
          <p:txBody>
            <a:bodyPr lIns="50800" tIns="50800" rIns="50800" bIns="50800" rtlCol="0" anchor="ctr"/>
            <a:lstStyle/>
            <a:p>
              <a:pPr algn="l">
                <a:lnSpc>
                  <a:spcPts val="1679"/>
                </a:lnSpc>
              </a:pPr>
              <a:endParaRPr/>
            </a:p>
          </p:txBody>
        </p:sp>
      </p:grpSp>
      <p:sp>
        <p:nvSpPr>
          <p:cNvPr id="34" name="TextBox 34"/>
          <p:cNvSpPr txBox="1"/>
          <p:nvPr/>
        </p:nvSpPr>
        <p:spPr>
          <a:xfrm>
            <a:off x="12376150" y="1752600"/>
            <a:ext cx="495300" cy="420370"/>
          </a:xfrm>
          <a:prstGeom prst="rect">
            <a:avLst/>
          </a:prstGeom>
        </p:spPr>
        <p:txBody>
          <a:bodyPr lIns="0" tIns="0" rIns="0" bIns="0" rtlCol="0" anchor="t">
            <a:spAutoFit/>
          </a:bodyPr>
          <a:lstStyle/>
          <a:p>
            <a:pPr algn="ctr">
              <a:lnSpc>
                <a:spcPts val="3079"/>
              </a:lnSpc>
            </a:pPr>
            <a:r>
              <a:rPr lang="en-US" sz="2199">
                <a:solidFill>
                  <a:srgbClr val="FFFFFF"/>
                </a:solidFill>
                <a:latin typeface="Handyman"/>
                <a:ea typeface="Handyman"/>
                <a:cs typeface="Handyman"/>
                <a:sym typeface="Handyman"/>
              </a:rPr>
              <a:t>3</a:t>
            </a:r>
          </a:p>
        </p:txBody>
      </p:sp>
      <p:sp>
        <p:nvSpPr>
          <p:cNvPr id="35" name="TextBox 35"/>
          <p:cNvSpPr txBox="1"/>
          <p:nvPr/>
        </p:nvSpPr>
        <p:spPr>
          <a:xfrm>
            <a:off x="12376150" y="2177256"/>
            <a:ext cx="4864100" cy="1477328"/>
          </a:xfrm>
          <a:prstGeom prst="rect">
            <a:avLst/>
          </a:prstGeom>
        </p:spPr>
        <p:txBody>
          <a:bodyPr lIns="0" tIns="0" rIns="0" bIns="0" rtlCol="0" anchor="t">
            <a:spAutoFit/>
          </a:bodyPr>
          <a:lstStyle/>
          <a:p>
            <a:pPr algn="l"/>
            <a:r>
              <a:rPr lang="en-US" sz="2400" dirty="0">
                <a:solidFill>
                  <a:srgbClr val="43270F"/>
                </a:solidFill>
                <a:latin typeface="Handyman"/>
                <a:ea typeface="Handyman"/>
                <a:cs typeface="Handyman"/>
                <a:sym typeface="Handyman"/>
              </a:rPr>
              <a:t>Faites </a:t>
            </a:r>
            <a:r>
              <a:rPr lang="en-US" sz="2400" dirty="0" err="1">
                <a:solidFill>
                  <a:srgbClr val="43270F"/>
                </a:solidFill>
                <a:latin typeface="Handyman"/>
                <a:ea typeface="Handyman"/>
                <a:cs typeface="Handyman"/>
                <a:sym typeface="Handyman"/>
              </a:rPr>
              <a:t>votre</a:t>
            </a:r>
            <a:r>
              <a:rPr lang="en-US" sz="2400" dirty="0">
                <a:solidFill>
                  <a:srgbClr val="43270F"/>
                </a:solidFill>
                <a:latin typeface="Handyman"/>
                <a:ea typeface="Handyman"/>
                <a:cs typeface="Handyman"/>
                <a:sym typeface="Handyman"/>
              </a:rPr>
              <a:t> choix </a:t>
            </a:r>
            <a:r>
              <a:rPr lang="en-US" sz="2400" dirty="0" err="1">
                <a:solidFill>
                  <a:srgbClr val="43270F"/>
                </a:solidFill>
                <a:latin typeface="Handyman"/>
                <a:ea typeface="Handyman"/>
                <a:cs typeface="Handyman"/>
                <a:sym typeface="Handyman"/>
              </a:rPr>
              <a:t>d’offres</a:t>
            </a:r>
            <a:r>
              <a:rPr lang="en-US" sz="2400" dirty="0">
                <a:solidFill>
                  <a:srgbClr val="43270F"/>
                </a:solidFill>
                <a:latin typeface="Handyman"/>
                <a:ea typeface="Handyman"/>
                <a:cs typeface="Handyman"/>
                <a:sym typeface="Handyman"/>
              </a:rPr>
              <a:t> de </a:t>
            </a:r>
            <a:r>
              <a:rPr lang="en-US" sz="2400" dirty="0" err="1">
                <a:solidFill>
                  <a:srgbClr val="43270F"/>
                </a:solidFill>
                <a:latin typeface="Handyman"/>
                <a:ea typeface="Handyman"/>
                <a:cs typeface="Handyman"/>
                <a:sym typeface="Handyman"/>
              </a:rPr>
              <a:t>bénévolat</a:t>
            </a:r>
            <a:r>
              <a:rPr lang="en-US" sz="2400" dirty="0">
                <a:solidFill>
                  <a:srgbClr val="43270F"/>
                </a:solidFill>
                <a:latin typeface="Handyman"/>
                <a:ea typeface="Handyman"/>
                <a:cs typeface="Handyman"/>
                <a:sym typeface="Handyman"/>
              </a:rPr>
              <a:t> avec </a:t>
            </a:r>
            <a:r>
              <a:rPr lang="en-US" sz="2400" dirty="0" err="1">
                <a:solidFill>
                  <a:srgbClr val="43270F"/>
                </a:solidFill>
                <a:latin typeface="Handyman"/>
                <a:ea typeface="Handyman"/>
                <a:cs typeface="Handyman"/>
                <a:sym typeface="Handyman"/>
              </a:rPr>
              <a:t>votre</a:t>
            </a:r>
            <a:r>
              <a:rPr lang="en-US" sz="2400" dirty="0">
                <a:solidFill>
                  <a:srgbClr val="43270F"/>
                </a:solidFill>
                <a:latin typeface="Handyman"/>
                <a:ea typeface="Handyman"/>
                <a:cs typeface="Handyman"/>
                <a:sym typeface="Handyman"/>
              </a:rPr>
              <a:t> </a:t>
            </a:r>
            <a:r>
              <a:rPr lang="en-US" sz="2400" dirty="0" err="1">
                <a:solidFill>
                  <a:srgbClr val="43270F"/>
                </a:solidFill>
                <a:latin typeface="Handyman"/>
                <a:ea typeface="Handyman"/>
                <a:cs typeface="Handyman"/>
                <a:sym typeface="Handyman"/>
              </a:rPr>
              <a:t>professeur</a:t>
            </a:r>
            <a:r>
              <a:rPr lang="en-US" sz="2400" dirty="0">
                <a:solidFill>
                  <a:srgbClr val="43270F"/>
                </a:solidFill>
                <a:latin typeface="Handyman"/>
                <a:ea typeface="Handyman"/>
                <a:cs typeface="Handyman"/>
                <a:sym typeface="Handyman"/>
              </a:rPr>
              <a:t>. </a:t>
            </a:r>
          </a:p>
          <a:p>
            <a:pPr algn="l"/>
            <a:r>
              <a:rPr lang="en-US" sz="2400" dirty="0" err="1">
                <a:solidFill>
                  <a:srgbClr val="43270F"/>
                </a:solidFill>
                <a:latin typeface="Handyman"/>
                <a:ea typeface="Handyman"/>
                <a:cs typeface="Handyman"/>
                <a:sym typeface="Handyman"/>
              </a:rPr>
              <a:t>Consultez</a:t>
            </a:r>
            <a:r>
              <a:rPr lang="en-US" sz="2400" dirty="0">
                <a:solidFill>
                  <a:srgbClr val="43270F"/>
                </a:solidFill>
                <a:latin typeface="Handyman"/>
                <a:ea typeface="Handyman"/>
                <a:cs typeface="Handyman"/>
                <a:sym typeface="Handyman"/>
              </a:rPr>
              <a:t> le site du CABBC, section jeunesse- </a:t>
            </a:r>
            <a:r>
              <a:rPr lang="en-US" sz="2400" dirty="0" err="1">
                <a:solidFill>
                  <a:srgbClr val="43270F"/>
                </a:solidFill>
                <a:latin typeface="Handyman"/>
                <a:ea typeface="Handyman"/>
                <a:cs typeface="Handyman"/>
                <a:sym typeface="Handyman"/>
              </a:rPr>
              <a:t>Programme</a:t>
            </a:r>
            <a:r>
              <a:rPr lang="en-US" sz="2400" dirty="0">
                <a:solidFill>
                  <a:srgbClr val="43270F"/>
                </a:solidFill>
                <a:latin typeface="Handyman"/>
                <a:ea typeface="Handyman"/>
                <a:cs typeface="Handyman"/>
                <a:sym typeface="Handyman"/>
              </a:rPr>
              <a:t> BdeBénévole.</a:t>
            </a:r>
          </a:p>
        </p:txBody>
      </p:sp>
      <p:grpSp>
        <p:nvGrpSpPr>
          <p:cNvPr id="36" name="Group 36"/>
          <p:cNvGrpSpPr/>
          <p:nvPr/>
        </p:nvGrpSpPr>
        <p:grpSpPr>
          <a:xfrm>
            <a:off x="781050" y="4324350"/>
            <a:ext cx="5397500" cy="2343150"/>
            <a:chOff x="0" y="0"/>
            <a:chExt cx="7196667" cy="3124200"/>
          </a:xfrm>
        </p:grpSpPr>
        <p:sp>
          <p:nvSpPr>
            <p:cNvPr id="37" name="Freeform 37"/>
            <p:cNvSpPr/>
            <p:nvPr/>
          </p:nvSpPr>
          <p:spPr>
            <a:xfrm>
              <a:off x="0" y="0"/>
              <a:ext cx="7196667" cy="3124200"/>
            </a:xfrm>
            <a:custGeom>
              <a:avLst/>
              <a:gdLst/>
              <a:ahLst/>
              <a:cxnLst/>
              <a:rect l="l" t="t" r="r" b="b"/>
              <a:pathLst>
                <a:path w="7196667" h="3124200">
                  <a:moveTo>
                    <a:pt x="330200" y="0"/>
                  </a:moveTo>
                  <a:lnTo>
                    <a:pt x="6866467" y="0"/>
                  </a:lnTo>
                  <a:cubicBezTo>
                    <a:pt x="7048831" y="0"/>
                    <a:pt x="7196667" y="147836"/>
                    <a:pt x="7196667" y="330200"/>
                  </a:cubicBezTo>
                  <a:lnTo>
                    <a:pt x="7196667" y="2794000"/>
                  </a:lnTo>
                  <a:cubicBezTo>
                    <a:pt x="7196667" y="2976364"/>
                    <a:pt x="7048831" y="3124200"/>
                    <a:pt x="6866467" y="3124200"/>
                  </a:cubicBezTo>
                  <a:lnTo>
                    <a:pt x="330200" y="3124200"/>
                  </a:lnTo>
                  <a:cubicBezTo>
                    <a:pt x="147836" y="3124200"/>
                    <a:pt x="0" y="2976364"/>
                    <a:pt x="0" y="2794000"/>
                  </a:cubicBezTo>
                  <a:lnTo>
                    <a:pt x="0" y="330200"/>
                  </a:lnTo>
                  <a:cubicBezTo>
                    <a:pt x="0" y="147836"/>
                    <a:pt x="147836" y="0"/>
                    <a:pt x="330200" y="0"/>
                  </a:cubicBezTo>
                  <a:close/>
                </a:path>
              </a:pathLst>
            </a:custGeom>
            <a:solidFill>
              <a:srgbClr val="FFEBCF"/>
            </a:solidFill>
            <a:ln w="28575" cap="sq">
              <a:solidFill>
                <a:srgbClr val="82AFA6"/>
              </a:solidFill>
              <a:prstDash val="solid"/>
              <a:miter/>
            </a:ln>
          </p:spPr>
          <p:txBody>
            <a:bodyPr/>
            <a:lstStyle/>
            <a:p>
              <a:endParaRPr lang="en-CA"/>
            </a:p>
          </p:txBody>
        </p:sp>
        <p:sp>
          <p:nvSpPr>
            <p:cNvPr id="38" name="TextBox 38"/>
            <p:cNvSpPr txBox="1"/>
            <p:nvPr/>
          </p:nvSpPr>
          <p:spPr>
            <a:xfrm>
              <a:off x="0" y="-38100"/>
              <a:ext cx="7196667" cy="3162300"/>
            </a:xfrm>
            <a:prstGeom prst="rect">
              <a:avLst/>
            </a:prstGeom>
          </p:spPr>
          <p:txBody>
            <a:bodyPr lIns="50800" tIns="50800" rIns="50800" bIns="50800" rtlCol="0" anchor="ctr"/>
            <a:lstStyle/>
            <a:p>
              <a:pPr algn="l">
                <a:lnSpc>
                  <a:spcPts val="1679"/>
                </a:lnSpc>
              </a:pPr>
              <a:endParaRPr/>
            </a:p>
          </p:txBody>
        </p:sp>
      </p:grpSp>
      <p:grpSp>
        <p:nvGrpSpPr>
          <p:cNvPr id="39" name="Group 39"/>
          <p:cNvGrpSpPr/>
          <p:nvPr/>
        </p:nvGrpSpPr>
        <p:grpSpPr>
          <a:xfrm>
            <a:off x="1047750" y="4514850"/>
            <a:ext cx="495300" cy="495300"/>
            <a:chOff x="0" y="0"/>
            <a:chExt cx="660400" cy="660400"/>
          </a:xfrm>
        </p:grpSpPr>
        <p:sp>
          <p:nvSpPr>
            <p:cNvPr id="40" name="Freeform 40"/>
            <p:cNvSpPr/>
            <p:nvPr/>
          </p:nvSpPr>
          <p:spPr>
            <a:xfrm>
              <a:off x="0" y="0"/>
              <a:ext cx="660400" cy="660400"/>
            </a:xfrm>
            <a:custGeom>
              <a:avLst/>
              <a:gdLst/>
              <a:ahLst/>
              <a:cxnLst/>
              <a:rect l="l" t="t" r="r" b="b"/>
              <a:pathLst>
                <a:path w="660400" h="660400">
                  <a:moveTo>
                    <a:pt x="0" y="330200"/>
                  </a:moveTo>
                  <a:cubicBezTo>
                    <a:pt x="0" y="512564"/>
                    <a:pt x="147836" y="660400"/>
                    <a:pt x="330200" y="660400"/>
                  </a:cubicBezTo>
                  <a:cubicBezTo>
                    <a:pt x="512564" y="660400"/>
                    <a:pt x="660400" y="512564"/>
                    <a:pt x="660400" y="330200"/>
                  </a:cubicBezTo>
                  <a:cubicBezTo>
                    <a:pt x="660400" y="147836"/>
                    <a:pt x="512564" y="0"/>
                    <a:pt x="330200" y="0"/>
                  </a:cubicBezTo>
                  <a:cubicBezTo>
                    <a:pt x="147836" y="0"/>
                    <a:pt x="0" y="147836"/>
                    <a:pt x="0" y="330200"/>
                  </a:cubicBezTo>
                  <a:close/>
                </a:path>
              </a:pathLst>
            </a:custGeom>
            <a:solidFill>
              <a:srgbClr val="82AFA6"/>
            </a:solidFill>
          </p:spPr>
          <p:txBody>
            <a:bodyPr/>
            <a:lstStyle/>
            <a:p>
              <a:endParaRPr lang="en-CA"/>
            </a:p>
          </p:txBody>
        </p:sp>
        <p:sp>
          <p:nvSpPr>
            <p:cNvPr id="41" name="TextBox 41"/>
            <p:cNvSpPr txBox="1"/>
            <p:nvPr/>
          </p:nvSpPr>
          <p:spPr>
            <a:xfrm>
              <a:off x="0" y="-38100"/>
              <a:ext cx="660400" cy="698500"/>
            </a:xfrm>
            <a:prstGeom prst="rect">
              <a:avLst/>
            </a:prstGeom>
          </p:spPr>
          <p:txBody>
            <a:bodyPr lIns="50800" tIns="50800" rIns="50800" bIns="50800" rtlCol="0" anchor="ctr"/>
            <a:lstStyle/>
            <a:p>
              <a:pPr algn="l">
                <a:lnSpc>
                  <a:spcPts val="1679"/>
                </a:lnSpc>
              </a:pPr>
              <a:endParaRPr/>
            </a:p>
          </p:txBody>
        </p:sp>
      </p:grpSp>
      <p:sp>
        <p:nvSpPr>
          <p:cNvPr id="42" name="TextBox 42"/>
          <p:cNvSpPr txBox="1"/>
          <p:nvPr/>
        </p:nvSpPr>
        <p:spPr>
          <a:xfrm>
            <a:off x="1047750" y="4476750"/>
            <a:ext cx="495300" cy="420370"/>
          </a:xfrm>
          <a:prstGeom prst="rect">
            <a:avLst/>
          </a:prstGeom>
        </p:spPr>
        <p:txBody>
          <a:bodyPr lIns="0" tIns="0" rIns="0" bIns="0" rtlCol="0" anchor="t">
            <a:spAutoFit/>
          </a:bodyPr>
          <a:lstStyle/>
          <a:p>
            <a:pPr algn="ctr">
              <a:lnSpc>
                <a:spcPts val="3079"/>
              </a:lnSpc>
            </a:pPr>
            <a:r>
              <a:rPr lang="en-US" sz="2199">
                <a:solidFill>
                  <a:srgbClr val="FFFFFF"/>
                </a:solidFill>
                <a:latin typeface="Handyman"/>
                <a:ea typeface="Handyman"/>
                <a:cs typeface="Handyman"/>
                <a:sym typeface="Handyman"/>
              </a:rPr>
              <a:t>4</a:t>
            </a:r>
          </a:p>
        </p:txBody>
      </p:sp>
      <p:sp>
        <p:nvSpPr>
          <p:cNvPr id="43" name="TextBox 43"/>
          <p:cNvSpPr txBox="1"/>
          <p:nvPr/>
        </p:nvSpPr>
        <p:spPr>
          <a:xfrm>
            <a:off x="1047750" y="5124450"/>
            <a:ext cx="4864100" cy="1031051"/>
          </a:xfrm>
          <a:prstGeom prst="rect">
            <a:avLst/>
          </a:prstGeom>
        </p:spPr>
        <p:txBody>
          <a:bodyPr lIns="0" tIns="0" rIns="0" bIns="0" rtlCol="0" anchor="t">
            <a:spAutoFit/>
          </a:bodyPr>
          <a:lstStyle/>
          <a:p>
            <a:pPr algn="l">
              <a:lnSpc>
                <a:spcPct val="150000"/>
              </a:lnSpc>
            </a:pPr>
            <a:r>
              <a:rPr lang="en-US" sz="2400" dirty="0" err="1">
                <a:solidFill>
                  <a:srgbClr val="43270F"/>
                </a:solidFill>
                <a:latin typeface="Handyman"/>
                <a:ea typeface="Handyman"/>
                <a:cs typeface="Handyman"/>
                <a:sym typeface="Handyman"/>
              </a:rPr>
              <a:t>Ouvrez</a:t>
            </a:r>
            <a:r>
              <a:rPr lang="en-US" sz="2400" dirty="0">
                <a:solidFill>
                  <a:srgbClr val="43270F"/>
                </a:solidFill>
                <a:latin typeface="Handyman"/>
                <a:ea typeface="Handyman"/>
                <a:cs typeface="Handyman"/>
                <a:sym typeface="Handyman"/>
              </a:rPr>
              <a:t> le </a:t>
            </a:r>
            <a:r>
              <a:rPr lang="en-US" sz="2400" dirty="0" err="1">
                <a:solidFill>
                  <a:srgbClr val="43270F"/>
                </a:solidFill>
                <a:latin typeface="Handyman"/>
                <a:ea typeface="Handyman"/>
                <a:cs typeface="Handyman"/>
                <a:sym typeface="Handyman"/>
              </a:rPr>
              <a:t>formulaire</a:t>
            </a:r>
            <a:r>
              <a:rPr lang="en-US" sz="2400" dirty="0">
                <a:solidFill>
                  <a:srgbClr val="43270F"/>
                </a:solidFill>
                <a:latin typeface="Handyman"/>
                <a:ea typeface="Handyman"/>
                <a:cs typeface="Handyman"/>
                <a:sym typeface="Handyman"/>
              </a:rPr>
              <a:t> </a:t>
            </a:r>
            <a:r>
              <a:rPr lang="en-US" sz="2400" dirty="0" err="1">
                <a:solidFill>
                  <a:srgbClr val="43270F"/>
                </a:solidFill>
                <a:latin typeface="Handyman"/>
                <a:ea typeface="Handyman"/>
                <a:cs typeface="Handyman"/>
                <a:sym typeface="Handyman"/>
              </a:rPr>
              <a:t>d’inscription</a:t>
            </a:r>
            <a:r>
              <a:rPr lang="en-US" sz="2400" dirty="0">
                <a:solidFill>
                  <a:srgbClr val="43270F"/>
                </a:solidFill>
                <a:latin typeface="Handyman"/>
                <a:ea typeface="Handyman"/>
                <a:cs typeface="Handyman"/>
                <a:sym typeface="Handyman"/>
              </a:rPr>
              <a:t> et </a:t>
            </a:r>
            <a:r>
              <a:rPr lang="en-US" sz="2400" dirty="0" err="1">
                <a:solidFill>
                  <a:srgbClr val="43270F"/>
                </a:solidFill>
                <a:latin typeface="Handyman"/>
                <a:ea typeface="Handyman"/>
                <a:cs typeface="Handyman"/>
                <a:sym typeface="Handyman"/>
              </a:rPr>
              <a:t>inscrivez</a:t>
            </a:r>
            <a:r>
              <a:rPr lang="en-US" sz="2400" dirty="0">
                <a:solidFill>
                  <a:srgbClr val="43270F"/>
                </a:solidFill>
                <a:latin typeface="Handyman"/>
                <a:ea typeface="Handyman"/>
                <a:cs typeface="Handyman"/>
                <a:sym typeface="Handyman"/>
              </a:rPr>
              <a:t> les </a:t>
            </a:r>
            <a:r>
              <a:rPr lang="en-US" sz="2400" dirty="0" err="1">
                <a:solidFill>
                  <a:srgbClr val="43270F"/>
                </a:solidFill>
                <a:latin typeface="Handyman"/>
                <a:ea typeface="Handyman"/>
                <a:cs typeface="Handyman"/>
                <a:sym typeface="Handyman"/>
              </a:rPr>
              <a:t>informations</a:t>
            </a:r>
            <a:r>
              <a:rPr lang="en-US" sz="2400" dirty="0">
                <a:solidFill>
                  <a:srgbClr val="43270F"/>
                </a:solidFill>
                <a:latin typeface="Handyman"/>
                <a:ea typeface="Handyman"/>
                <a:cs typeface="Handyman"/>
                <a:sym typeface="Handyman"/>
              </a:rPr>
              <a:t> </a:t>
            </a:r>
            <a:r>
              <a:rPr lang="en-US" sz="2400" dirty="0" err="1">
                <a:solidFill>
                  <a:srgbClr val="43270F"/>
                </a:solidFill>
                <a:latin typeface="Handyman"/>
                <a:ea typeface="Handyman"/>
                <a:cs typeface="Handyman"/>
                <a:sym typeface="Handyman"/>
              </a:rPr>
              <a:t>requises</a:t>
            </a:r>
            <a:endParaRPr lang="en-US" sz="2400" dirty="0">
              <a:solidFill>
                <a:srgbClr val="43270F"/>
              </a:solidFill>
              <a:latin typeface="Handyman"/>
              <a:ea typeface="Handyman"/>
              <a:cs typeface="Handyman"/>
              <a:sym typeface="Handyman"/>
            </a:endParaRPr>
          </a:p>
        </p:txBody>
      </p:sp>
      <p:grpSp>
        <p:nvGrpSpPr>
          <p:cNvPr id="44" name="Group 44"/>
          <p:cNvGrpSpPr/>
          <p:nvPr/>
        </p:nvGrpSpPr>
        <p:grpSpPr>
          <a:xfrm>
            <a:off x="6445250" y="4324350"/>
            <a:ext cx="5397500" cy="2343150"/>
            <a:chOff x="0" y="0"/>
            <a:chExt cx="7196667" cy="3124200"/>
          </a:xfrm>
        </p:grpSpPr>
        <p:sp>
          <p:nvSpPr>
            <p:cNvPr id="45" name="Freeform 45"/>
            <p:cNvSpPr/>
            <p:nvPr/>
          </p:nvSpPr>
          <p:spPr>
            <a:xfrm>
              <a:off x="0" y="0"/>
              <a:ext cx="7196667" cy="3124200"/>
            </a:xfrm>
            <a:custGeom>
              <a:avLst/>
              <a:gdLst/>
              <a:ahLst/>
              <a:cxnLst/>
              <a:rect l="l" t="t" r="r" b="b"/>
              <a:pathLst>
                <a:path w="7196667" h="3124200">
                  <a:moveTo>
                    <a:pt x="330200" y="0"/>
                  </a:moveTo>
                  <a:lnTo>
                    <a:pt x="6866467" y="0"/>
                  </a:lnTo>
                  <a:cubicBezTo>
                    <a:pt x="7048831" y="0"/>
                    <a:pt x="7196667" y="147836"/>
                    <a:pt x="7196667" y="330200"/>
                  </a:cubicBezTo>
                  <a:lnTo>
                    <a:pt x="7196667" y="2794000"/>
                  </a:lnTo>
                  <a:cubicBezTo>
                    <a:pt x="7196667" y="2976364"/>
                    <a:pt x="7048831" y="3124200"/>
                    <a:pt x="6866467" y="3124200"/>
                  </a:cubicBezTo>
                  <a:lnTo>
                    <a:pt x="330200" y="3124200"/>
                  </a:lnTo>
                  <a:cubicBezTo>
                    <a:pt x="147836" y="3124200"/>
                    <a:pt x="0" y="2976364"/>
                    <a:pt x="0" y="2794000"/>
                  </a:cubicBezTo>
                  <a:lnTo>
                    <a:pt x="0" y="330200"/>
                  </a:lnTo>
                  <a:cubicBezTo>
                    <a:pt x="0" y="147836"/>
                    <a:pt x="147836" y="0"/>
                    <a:pt x="330200" y="0"/>
                  </a:cubicBezTo>
                  <a:close/>
                </a:path>
              </a:pathLst>
            </a:custGeom>
            <a:solidFill>
              <a:srgbClr val="FFFCF7"/>
            </a:solidFill>
            <a:ln w="28575" cap="sq">
              <a:solidFill>
                <a:srgbClr val="82AFA6"/>
              </a:solidFill>
              <a:prstDash val="solid"/>
              <a:miter/>
            </a:ln>
          </p:spPr>
          <p:txBody>
            <a:bodyPr/>
            <a:lstStyle/>
            <a:p>
              <a:endParaRPr lang="en-CA"/>
            </a:p>
          </p:txBody>
        </p:sp>
        <p:sp>
          <p:nvSpPr>
            <p:cNvPr id="46" name="TextBox 46"/>
            <p:cNvSpPr txBox="1"/>
            <p:nvPr/>
          </p:nvSpPr>
          <p:spPr>
            <a:xfrm>
              <a:off x="0" y="-38100"/>
              <a:ext cx="7196667" cy="3162300"/>
            </a:xfrm>
            <a:prstGeom prst="rect">
              <a:avLst/>
            </a:prstGeom>
          </p:spPr>
          <p:txBody>
            <a:bodyPr lIns="50800" tIns="50800" rIns="50800" bIns="50800" rtlCol="0" anchor="ctr"/>
            <a:lstStyle/>
            <a:p>
              <a:pPr algn="l">
                <a:lnSpc>
                  <a:spcPts val="1679"/>
                </a:lnSpc>
              </a:pPr>
              <a:endParaRPr/>
            </a:p>
          </p:txBody>
        </p:sp>
      </p:grpSp>
      <p:grpSp>
        <p:nvGrpSpPr>
          <p:cNvPr id="47" name="Group 47"/>
          <p:cNvGrpSpPr/>
          <p:nvPr/>
        </p:nvGrpSpPr>
        <p:grpSpPr>
          <a:xfrm>
            <a:off x="6711950" y="4514850"/>
            <a:ext cx="495300" cy="495300"/>
            <a:chOff x="0" y="0"/>
            <a:chExt cx="660400" cy="660400"/>
          </a:xfrm>
        </p:grpSpPr>
        <p:sp>
          <p:nvSpPr>
            <p:cNvPr id="48" name="Freeform 48"/>
            <p:cNvSpPr/>
            <p:nvPr/>
          </p:nvSpPr>
          <p:spPr>
            <a:xfrm>
              <a:off x="0" y="0"/>
              <a:ext cx="660400" cy="660400"/>
            </a:xfrm>
            <a:custGeom>
              <a:avLst/>
              <a:gdLst/>
              <a:ahLst/>
              <a:cxnLst/>
              <a:rect l="l" t="t" r="r" b="b"/>
              <a:pathLst>
                <a:path w="660400" h="660400">
                  <a:moveTo>
                    <a:pt x="0" y="330200"/>
                  </a:moveTo>
                  <a:cubicBezTo>
                    <a:pt x="0" y="512564"/>
                    <a:pt x="147836" y="660400"/>
                    <a:pt x="330200" y="660400"/>
                  </a:cubicBezTo>
                  <a:cubicBezTo>
                    <a:pt x="512564" y="660400"/>
                    <a:pt x="660400" y="512564"/>
                    <a:pt x="660400" y="330200"/>
                  </a:cubicBezTo>
                  <a:cubicBezTo>
                    <a:pt x="660400" y="147836"/>
                    <a:pt x="512564" y="0"/>
                    <a:pt x="330200" y="0"/>
                  </a:cubicBezTo>
                  <a:cubicBezTo>
                    <a:pt x="147836" y="0"/>
                    <a:pt x="0" y="147836"/>
                    <a:pt x="0" y="330200"/>
                  </a:cubicBezTo>
                  <a:close/>
                </a:path>
              </a:pathLst>
            </a:custGeom>
            <a:solidFill>
              <a:srgbClr val="82AFA6"/>
            </a:solidFill>
          </p:spPr>
          <p:txBody>
            <a:bodyPr/>
            <a:lstStyle/>
            <a:p>
              <a:endParaRPr lang="en-CA"/>
            </a:p>
          </p:txBody>
        </p:sp>
        <p:sp>
          <p:nvSpPr>
            <p:cNvPr id="49" name="TextBox 49"/>
            <p:cNvSpPr txBox="1"/>
            <p:nvPr/>
          </p:nvSpPr>
          <p:spPr>
            <a:xfrm>
              <a:off x="0" y="-38100"/>
              <a:ext cx="660400" cy="698500"/>
            </a:xfrm>
            <a:prstGeom prst="rect">
              <a:avLst/>
            </a:prstGeom>
          </p:spPr>
          <p:txBody>
            <a:bodyPr lIns="50800" tIns="50800" rIns="50800" bIns="50800" rtlCol="0" anchor="ctr"/>
            <a:lstStyle/>
            <a:p>
              <a:pPr algn="l">
                <a:lnSpc>
                  <a:spcPts val="1679"/>
                </a:lnSpc>
              </a:pPr>
              <a:endParaRPr/>
            </a:p>
          </p:txBody>
        </p:sp>
      </p:grpSp>
      <p:sp>
        <p:nvSpPr>
          <p:cNvPr id="50" name="TextBox 50"/>
          <p:cNvSpPr txBox="1"/>
          <p:nvPr/>
        </p:nvSpPr>
        <p:spPr>
          <a:xfrm>
            <a:off x="6711950" y="4476750"/>
            <a:ext cx="495300" cy="420370"/>
          </a:xfrm>
          <a:prstGeom prst="rect">
            <a:avLst/>
          </a:prstGeom>
        </p:spPr>
        <p:txBody>
          <a:bodyPr lIns="0" tIns="0" rIns="0" bIns="0" rtlCol="0" anchor="t">
            <a:spAutoFit/>
          </a:bodyPr>
          <a:lstStyle/>
          <a:p>
            <a:pPr algn="ctr">
              <a:lnSpc>
                <a:spcPts val="3079"/>
              </a:lnSpc>
            </a:pPr>
            <a:r>
              <a:rPr lang="en-US" sz="2199">
                <a:solidFill>
                  <a:srgbClr val="FFFFFF"/>
                </a:solidFill>
                <a:latin typeface="Handyman"/>
                <a:ea typeface="Handyman"/>
                <a:cs typeface="Handyman"/>
                <a:sym typeface="Handyman"/>
              </a:rPr>
              <a:t>5</a:t>
            </a:r>
          </a:p>
        </p:txBody>
      </p:sp>
      <p:grpSp>
        <p:nvGrpSpPr>
          <p:cNvPr id="51" name="Group 51"/>
          <p:cNvGrpSpPr/>
          <p:nvPr/>
        </p:nvGrpSpPr>
        <p:grpSpPr>
          <a:xfrm>
            <a:off x="12109450" y="4324350"/>
            <a:ext cx="5397500" cy="2343150"/>
            <a:chOff x="0" y="0"/>
            <a:chExt cx="7196667" cy="3124200"/>
          </a:xfrm>
        </p:grpSpPr>
        <p:sp>
          <p:nvSpPr>
            <p:cNvPr id="52" name="Freeform 52"/>
            <p:cNvSpPr/>
            <p:nvPr/>
          </p:nvSpPr>
          <p:spPr>
            <a:xfrm>
              <a:off x="0" y="0"/>
              <a:ext cx="7196667" cy="3124200"/>
            </a:xfrm>
            <a:custGeom>
              <a:avLst/>
              <a:gdLst/>
              <a:ahLst/>
              <a:cxnLst/>
              <a:rect l="l" t="t" r="r" b="b"/>
              <a:pathLst>
                <a:path w="7196667" h="3124200">
                  <a:moveTo>
                    <a:pt x="330200" y="0"/>
                  </a:moveTo>
                  <a:lnTo>
                    <a:pt x="6866467" y="0"/>
                  </a:lnTo>
                  <a:cubicBezTo>
                    <a:pt x="7048831" y="0"/>
                    <a:pt x="7196667" y="147836"/>
                    <a:pt x="7196667" y="330200"/>
                  </a:cubicBezTo>
                  <a:lnTo>
                    <a:pt x="7196667" y="2794000"/>
                  </a:lnTo>
                  <a:cubicBezTo>
                    <a:pt x="7196667" y="2976364"/>
                    <a:pt x="7048831" y="3124200"/>
                    <a:pt x="6866467" y="3124200"/>
                  </a:cubicBezTo>
                  <a:lnTo>
                    <a:pt x="330200" y="3124200"/>
                  </a:lnTo>
                  <a:cubicBezTo>
                    <a:pt x="147836" y="3124200"/>
                    <a:pt x="0" y="2976364"/>
                    <a:pt x="0" y="2794000"/>
                  </a:cubicBezTo>
                  <a:lnTo>
                    <a:pt x="0" y="330200"/>
                  </a:lnTo>
                  <a:cubicBezTo>
                    <a:pt x="0" y="147836"/>
                    <a:pt x="147836" y="0"/>
                    <a:pt x="330200" y="0"/>
                  </a:cubicBezTo>
                  <a:close/>
                </a:path>
              </a:pathLst>
            </a:custGeom>
            <a:solidFill>
              <a:srgbClr val="FFEBCF"/>
            </a:solidFill>
            <a:ln w="28575" cap="sq">
              <a:solidFill>
                <a:srgbClr val="82AFA6"/>
              </a:solidFill>
              <a:prstDash val="solid"/>
              <a:miter/>
            </a:ln>
          </p:spPr>
          <p:txBody>
            <a:bodyPr/>
            <a:lstStyle/>
            <a:p>
              <a:endParaRPr lang="en-CA"/>
            </a:p>
          </p:txBody>
        </p:sp>
        <p:sp>
          <p:nvSpPr>
            <p:cNvPr id="53" name="TextBox 53"/>
            <p:cNvSpPr txBox="1"/>
            <p:nvPr/>
          </p:nvSpPr>
          <p:spPr>
            <a:xfrm>
              <a:off x="0" y="-38100"/>
              <a:ext cx="7196667" cy="3162300"/>
            </a:xfrm>
            <a:prstGeom prst="rect">
              <a:avLst/>
            </a:prstGeom>
          </p:spPr>
          <p:txBody>
            <a:bodyPr lIns="50800" tIns="50800" rIns="50800" bIns="50800" rtlCol="0" anchor="ctr"/>
            <a:lstStyle/>
            <a:p>
              <a:pPr algn="l">
                <a:lnSpc>
                  <a:spcPts val="1679"/>
                </a:lnSpc>
              </a:pPr>
              <a:endParaRPr/>
            </a:p>
          </p:txBody>
        </p:sp>
      </p:grpSp>
      <p:sp>
        <p:nvSpPr>
          <p:cNvPr id="54" name="TextBox 54"/>
          <p:cNvSpPr txBox="1"/>
          <p:nvPr/>
        </p:nvSpPr>
        <p:spPr>
          <a:xfrm>
            <a:off x="12376150" y="5067300"/>
            <a:ext cx="4864100" cy="1282402"/>
          </a:xfrm>
          <a:prstGeom prst="rect">
            <a:avLst/>
          </a:prstGeom>
        </p:spPr>
        <p:txBody>
          <a:bodyPr lIns="0" tIns="0" rIns="0" bIns="0" rtlCol="0" anchor="t">
            <a:spAutoFit/>
          </a:bodyPr>
          <a:lstStyle/>
          <a:p>
            <a:pPr algn="l">
              <a:lnSpc>
                <a:spcPts val="1999"/>
              </a:lnSpc>
            </a:pPr>
            <a:r>
              <a:rPr lang="en-US" sz="2400" dirty="0">
                <a:solidFill>
                  <a:srgbClr val="43270F"/>
                </a:solidFill>
                <a:latin typeface="Handyman"/>
                <a:ea typeface="Handyman"/>
                <a:cs typeface="Handyman"/>
                <a:sym typeface="Handyman"/>
              </a:rPr>
              <a:t>Le chef </a:t>
            </a:r>
            <a:r>
              <a:rPr lang="en-US" sz="2400" dirty="0" err="1">
                <a:solidFill>
                  <a:srgbClr val="43270F"/>
                </a:solidFill>
                <a:latin typeface="Handyman"/>
                <a:ea typeface="Handyman"/>
                <a:cs typeface="Handyman"/>
                <a:sym typeface="Handyman"/>
              </a:rPr>
              <a:t>ou</a:t>
            </a:r>
            <a:r>
              <a:rPr lang="en-US" sz="2400" dirty="0">
                <a:solidFill>
                  <a:srgbClr val="43270F"/>
                </a:solidFill>
                <a:latin typeface="Handyman"/>
                <a:ea typeface="Handyman"/>
                <a:cs typeface="Handyman"/>
                <a:sym typeface="Handyman"/>
              </a:rPr>
              <a:t> la </a:t>
            </a:r>
            <a:r>
              <a:rPr lang="en-US" sz="2400" dirty="0" err="1">
                <a:solidFill>
                  <a:srgbClr val="43270F"/>
                </a:solidFill>
                <a:latin typeface="Handyman"/>
                <a:ea typeface="Handyman"/>
                <a:cs typeface="Handyman"/>
                <a:sym typeface="Handyman"/>
              </a:rPr>
              <a:t>cheffe</a:t>
            </a:r>
            <a:r>
              <a:rPr lang="en-US" sz="2400" dirty="0">
                <a:solidFill>
                  <a:srgbClr val="43270F"/>
                </a:solidFill>
                <a:latin typeface="Handyman"/>
                <a:ea typeface="Handyman"/>
                <a:cs typeface="Handyman"/>
                <a:sym typeface="Handyman"/>
              </a:rPr>
              <a:t> </a:t>
            </a:r>
            <a:r>
              <a:rPr lang="en-US" sz="2400" dirty="0" err="1">
                <a:solidFill>
                  <a:srgbClr val="43270F"/>
                </a:solidFill>
                <a:latin typeface="Handyman"/>
                <a:ea typeface="Handyman"/>
                <a:cs typeface="Handyman"/>
                <a:sym typeface="Handyman"/>
              </a:rPr>
              <a:t>d’équipe</a:t>
            </a:r>
            <a:r>
              <a:rPr lang="en-US" sz="2400" dirty="0">
                <a:solidFill>
                  <a:srgbClr val="43270F"/>
                </a:solidFill>
                <a:latin typeface="Handyman"/>
                <a:ea typeface="Handyman"/>
                <a:cs typeface="Handyman"/>
                <a:sym typeface="Handyman"/>
              </a:rPr>
              <a:t> </a:t>
            </a:r>
            <a:r>
              <a:rPr lang="en-US" sz="2400" dirty="0" err="1">
                <a:solidFill>
                  <a:srgbClr val="43270F"/>
                </a:solidFill>
                <a:latin typeface="Handyman"/>
                <a:ea typeface="Handyman"/>
                <a:cs typeface="Handyman"/>
                <a:sym typeface="Handyman"/>
              </a:rPr>
              <a:t>reçoit</a:t>
            </a:r>
            <a:r>
              <a:rPr lang="en-US" sz="2400" dirty="0">
                <a:solidFill>
                  <a:srgbClr val="43270F"/>
                </a:solidFill>
                <a:latin typeface="Handyman"/>
                <a:ea typeface="Handyman"/>
                <a:cs typeface="Handyman"/>
                <a:sym typeface="Handyman"/>
              </a:rPr>
              <a:t> les </a:t>
            </a:r>
            <a:r>
              <a:rPr lang="en-US" sz="2400" dirty="0" err="1">
                <a:solidFill>
                  <a:srgbClr val="43270F"/>
                </a:solidFill>
                <a:latin typeface="Handyman"/>
                <a:ea typeface="Handyman"/>
                <a:cs typeface="Handyman"/>
                <a:sym typeface="Handyman"/>
              </a:rPr>
              <a:t>coordonnées</a:t>
            </a:r>
            <a:r>
              <a:rPr lang="en-US" sz="2400" dirty="0">
                <a:solidFill>
                  <a:srgbClr val="43270F"/>
                </a:solidFill>
                <a:latin typeface="Handyman"/>
                <a:ea typeface="Handyman"/>
                <a:cs typeface="Handyman"/>
                <a:sym typeface="Handyman"/>
              </a:rPr>
              <a:t> du </a:t>
            </a:r>
            <a:r>
              <a:rPr lang="en-US" sz="2400" dirty="0" err="1">
                <a:solidFill>
                  <a:srgbClr val="43270F"/>
                </a:solidFill>
                <a:latin typeface="Handyman"/>
                <a:ea typeface="Handyman"/>
                <a:cs typeface="Handyman"/>
                <a:sym typeface="Handyman"/>
              </a:rPr>
              <a:t>responsable</a:t>
            </a:r>
            <a:r>
              <a:rPr lang="en-US" sz="2400" dirty="0">
                <a:solidFill>
                  <a:srgbClr val="43270F"/>
                </a:solidFill>
                <a:latin typeface="Handyman"/>
                <a:ea typeface="Handyman"/>
                <a:cs typeface="Handyman"/>
                <a:sym typeface="Handyman"/>
              </a:rPr>
              <a:t> de </a:t>
            </a:r>
            <a:r>
              <a:rPr lang="en-US" sz="2400" dirty="0" err="1">
                <a:solidFill>
                  <a:srgbClr val="43270F"/>
                </a:solidFill>
                <a:latin typeface="Handyman"/>
                <a:ea typeface="Handyman"/>
                <a:cs typeface="Handyman"/>
                <a:sym typeface="Handyman"/>
              </a:rPr>
              <a:t>l’organisme</a:t>
            </a:r>
            <a:r>
              <a:rPr lang="en-US" sz="2400" dirty="0">
                <a:solidFill>
                  <a:srgbClr val="43270F"/>
                </a:solidFill>
                <a:latin typeface="Handyman"/>
                <a:ea typeface="Handyman"/>
                <a:cs typeface="Handyman"/>
                <a:sym typeface="Handyman"/>
              </a:rPr>
              <a:t>, le </a:t>
            </a:r>
            <a:r>
              <a:rPr lang="en-US" sz="2400" dirty="0" err="1">
                <a:solidFill>
                  <a:srgbClr val="43270F"/>
                </a:solidFill>
                <a:latin typeface="Handyman"/>
                <a:ea typeface="Handyman"/>
                <a:cs typeface="Handyman"/>
                <a:sym typeface="Handyman"/>
              </a:rPr>
              <a:t>contacte</a:t>
            </a:r>
            <a:r>
              <a:rPr lang="en-US" sz="2400" dirty="0">
                <a:solidFill>
                  <a:srgbClr val="43270F"/>
                </a:solidFill>
                <a:latin typeface="Handyman"/>
                <a:ea typeface="Handyman"/>
                <a:cs typeface="Handyman"/>
                <a:sym typeface="Handyman"/>
              </a:rPr>
              <a:t> pour se </a:t>
            </a:r>
            <a:r>
              <a:rPr lang="en-US" sz="2400" dirty="0" err="1">
                <a:solidFill>
                  <a:srgbClr val="43270F"/>
                </a:solidFill>
                <a:latin typeface="Handyman"/>
                <a:ea typeface="Handyman"/>
                <a:cs typeface="Handyman"/>
                <a:sym typeface="Handyman"/>
              </a:rPr>
              <a:t>présenter</a:t>
            </a:r>
            <a:r>
              <a:rPr lang="en-US" sz="2400" dirty="0">
                <a:solidFill>
                  <a:srgbClr val="43270F"/>
                </a:solidFill>
                <a:latin typeface="Handyman"/>
                <a:ea typeface="Handyman"/>
                <a:cs typeface="Handyman"/>
                <a:sym typeface="Handyman"/>
              </a:rPr>
              <a:t> et </a:t>
            </a:r>
            <a:r>
              <a:rPr lang="en-US" sz="2400" dirty="0" err="1">
                <a:solidFill>
                  <a:srgbClr val="43270F"/>
                </a:solidFill>
                <a:latin typeface="Handyman"/>
                <a:ea typeface="Handyman"/>
                <a:cs typeface="Handyman"/>
                <a:sym typeface="Handyman"/>
              </a:rPr>
              <a:t>convenir</a:t>
            </a:r>
            <a:r>
              <a:rPr lang="en-US" sz="2400" dirty="0">
                <a:solidFill>
                  <a:srgbClr val="43270F"/>
                </a:solidFill>
                <a:latin typeface="Handyman"/>
                <a:ea typeface="Handyman"/>
                <a:cs typeface="Handyman"/>
                <a:sym typeface="Handyman"/>
              </a:rPr>
              <a:t> d’un </a:t>
            </a:r>
            <a:r>
              <a:rPr lang="en-US" sz="2400" dirty="0" err="1">
                <a:solidFill>
                  <a:srgbClr val="43270F"/>
                </a:solidFill>
                <a:latin typeface="Handyman"/>
                <a:ea typeface="Handyman"/>
                <a:cs typeface="Handyman"/>
                <a:sym typeface="Handyman"/>
              </a:rPr>
              <a:t>horaire</a:t>
            </a:r>
            <a:r>
              <a:rPr lang="en-US" sz="2400" dirty="0">
                <a:solidFill>
                  <a:srgbClr val="43270F"/>
                </a:solidFill>
                <a:latin typeface="Handyman"/>
                <a:ea typeface="Handyman"/>
                <a:cs typeface="Handyman"/>
                <a:sym typeface="Handyman"/>
              </a:rPr>
              <a:t>, </a:t>
            </a:r>
            <a:r>
              <a:rPr lang="en-US" sz="2400" dirty="0" err="1">
                <a:solidFill>
                  <a:srgbClr val="43270F"/>
                </a:solidFill>
                <a:latin typeface="Handyman"/>
                <a:ea typeface="Handyman"/>
                <a:cs typeface="Handyman"/>
                <a:sym typeface="Handyman"/>
              </a:rPr>
              <a:t>puis</a:t>
            </a:r>
            <a:r>
              <a:rPr lang="en-US" sz="2400" dirty="0">
                <a:solidFill>
                  <a:srgbClr val="43270F"/>
                </a:solidFill>
                <a:latin typeface="Handyman"/>
                <a:ea typeface="Handyman"/>
                <a:cs typeface="Handyman"/>
                <a:sym typeface="Handyman"/>
              </a:rPr>
              <a:t> </a:t>
            </a:r>
            <a:r>
              <a:rPr lang="en-US" sz="2400" dirty="0" err="1">
                <a:solidFill>
                  <a:srgbClr val="43270F"/>
                </a:solidFill>
                <a:latin typeface="Handyman"/>
                <a:ea typeface="Handyman"/>
                <a:cs typeface="Handyman"/>
                <a:sym typeface="Handyman"/>
              </a:rPr>
              <a:t>vérifie</a:t>
            </a:r>
            <a:r>
              <a:rPr lang="en-US" sz="2400" dirty="0">
                <a:solidFill>
                  <a:srgbClr val="43270F"/>
                </a:solidFill>
                <a:latin typeface="Handyman"/>
                <a:ea typeface="Handyman"/>
                <a:cs typeface="Handyman"/>
                <a:sym typeface="Handyman"/>
              </a:rPr>
              <a:t> les </a:t>
            </a:r>
            <a:r>
              <a:rPr lang="en-US" sz="2400" dirty="0" err="1">
                <a:solidFill>
                  <a:srgbClr val="43270F"/>
                </a:solidFill>
                <a:latin typeface="Handyman"/>
                <a:ea typeface="Handyman"/>
                <a:cs typeface="Handyman"/>
                <a:sym typeface="Handyman"/>
              </a:rPr>
              <a:t>modalités</a:t>
            </a:r>
            <a:r>
              <a:rPr lang="en-US" sz="2400" dirty="0">
                <a:solidFill>
                  <a:srgbClr val="43270F"/>
                </a:solidFill>
                <a:latin typeface="Handyman"/>
                <a:ea typeface="Handyman"/>
                <a:cs typeface="Handyman"/>
                <a:sym typeface="Handyman"/>
              </a:rPr>
              <a:t> et la bonne </a:t>
            </a:r>
            <a:r>
              <a:rPr lang="en-US" sz="2400" dirty="0" err="1">
                <a:solidFill>
                  <a:srgbClr val="43270F"/>
                </a:solidFill>
                <a:latin typeface="Handyman"/>
                <a:ea typeface="Handyman"/>
                <a:cs typeface="Handyman"/>
                <a:sym typeface="Handyman"/>
              </a:rPr>
              <a:t>adresse</a:t>
            </a:r>
            <a:endParaRPr lang="en-US" sz="2400" dirty="0">
              <a:solidFill>
                <a:srgbClr val="43270F"/>
              </a:solidFill>
              <a:latin typeface="Handyman"/>
              <a:ea typeface="Handyman"/>
              <a:cs typeface="Handyman"/>
              <a:sym typeface="Handyman"/>
            </a:endParaRPr>
          </a:p>
        </p:txBody>
      </p:sp>
      <p:grpSp>
        <p:nvGrpSpPr>
          <p:cNvPr id="55" name="Group 55"/>
          <p:cNvGrpSpPr/>
          <p:nvPr/>
        </p:nvGrpSpPr>
        <p:grpSpPr>
          <a:xfrm>
            <a:off x="12376150" y="4514850"/>
            <a:ext cx="495300" cy="495300"/>
            <a:chOff x="0" y="0"/>
            <a:chExt cx="660400" cy="660400"/>
          </a:xfrm>
        </p:grpSpPr>
        <p:sp>
          <p:nvSpPr>
            <p:cNvPr id="56" name="Freeform 56"/>
            <p:cNvSpPr/>
            <p:nvPr/>
          </p:nvSpPr>
          <p:spPr>
            <a:xfrm>
              <a:off x="0" y="0"/>
              <a:ext cx="660400" cy="660400"/>
            </a:xfrm>
            <a:custGeom>
              <a:avLst/>
              <a:gdLst/>
              <a:ahLst/>
              <a:cxnLst/>
              <a:rect l="l" t="t" r="r" b="b"/>
              <a:pathLst>
                <a:path w="660400" h="660400">
                  <a:moveTo>
                    <a:pt x="0" y="330200"/>
                  </a:moveTo>
                  <a:cubicBezTo>
                    <a:pt x="0" y="512564"/>
                    <a:pt x="147836" y="660400"/>
                    <a:pt x="330200" y="660400"/>
                  </a:cubicBezTo>
                  <a:cubicBezTo>
                    <a:pt x="512564" y="660400"/>
                    <a:pt x="660400" y="512564"/>
                    <a:pt x="660400" y="330200"/>
                  </a:cubicBezTo>
                  <a:cubicBezTo>
                    <a:pt x="660400" y="147836"/>
                    <a:pt x="512564" y="0"/>
                    <a:pt x="330200" y="0"/>
                  </a:cubicBezTo>
                  <a:cubicBezTo>
                    <a:pt x="147836" y="0"/>
                    <a:pt x="0" y="147836"/>
                    <a:pt x="0" y="330200"/>
                  </a:cubicBezTo>
                  <a:close/>
                </a:path>
              </a:pathLst>
            </a:custGeom>
            <a:solidFill>
              <a:srgbClr val="82AFA6"/>
            </a:solidFill>
          </p:spPr>
          <p:txBody>
            <a:bodyPr/>
            <a:lstStyle/>
            <a:p>
              <a:endParaRPr lang="en-CA"/>
            </a:p>
          </p:txBody>
        </p:sp>
        <p:sp>
          <p:nvSpPr>
            <p:cNvPr id="57" name="TextBox 57"/>
            <p:cNvSpPr txBox="1"/>
            <p:nvPr/>
          </p:nvSpPr>
          <p:spPr>
            <a:xfrm>
              <a:off x="0" y="-38100"/>
              <a:ext cx="660400" cy="698500"/>
            </a:xfrm>
            <a:prstGeom prst="rect">
              <a:avLst/>
            </a:prstGeom>
          </p:spPr>
          <p:txBody>
            <a:bodyPr lIns="50800" tIns="50800" rIns="50800" bIns="50800" rtlCol="0" anchor="ctr"/>
            <a:lstStyle/>
            <a:p>
              <a:pPr algn="l">
                <a:lnSpc>
                  <a:spcPts val="1679"/>
                </a:lnSpc>
              </a:pPr>
              <a:endParaRPr/>
            </a:p>
          </p:txBody>
        </p:sp>
      </p:grpSp>
      <p:sp>
        <p:nvSpPr>
          <p:cNvPr id="58" name="TextBox 58"/>
          <p:cNvSpPr txBox="1"/>
          <p:nvPr/>
        </p:nvSpPr>
        <p:spPr>
          <a:xfrm>
            <a:off x="12376150" y="4476750"/>
            <a:ext cx="495300" cy="420370"/>
          </a:xfrm>
          <a:prstGeom prst="rect">
            <a:avLst/>
          </a:prstGeom>
        </p:spPr>
        <p:txBody>
          <a:bodyPr lIns="0" tIns="0" rIns="0" bIns="0" rtlCol="0" anchor="t">
            <a:spAutoFit/>
          </a:bodyPr>
          <a:lstStyle/>
          <a:p>
            <a:pPr algn="ctr">
              <a:lnSpc>
                <a:spcPts val="3079"/>
              </a:lnSpc>
            </a:pPr>
            <a:r>
              <a:rPr lang="en-US" sz="2199">
                <a:solidFill>
                  <a:srgbClr val="FFFFFF"/>
                </a:solidFill>
                <a:latin typeface="Handyman"/>
                <a:ea typeface="Handyman"/>
                <a:cs typeface="Handyman"/>
                <a:sym typeface="Handyman"/>
              </a:rPr>
              <a:t>6</a:t>
            </a:r>
          </a:p>
        </p:txBody>
      </p:sp>
      <p:sp>
        <p:nvSpPr>
          <p:cNvPr id="59" name="TextBox 59"/>
          <p:cNvSpPr txBox="1"/>
          <p:nvPr/>
        </p:nvSpPr>
        <p:spPr>
          <a:xfrm>
            <a:off x="6713074" y="5124450"/>
            <a:ext cx="4864100" cy="1031051"/>
          </a:xfrm>
          <a:prstGeom prst="rect">
            <a:avLst/>
          </a:prstGeom>
        </p:spPr>
        <p:txBody>
          <a:bodyPr lIns="0" tIns="0" rIns="0" bIns="0" rtlCol="0" anchor="t">
            <a:spAutoFit/>
          </a:bodyPr>
          <a:lstStyle/>
          <a:p>
            <a:pPr algn="l">
              <a:lnSpc>
                <a:spcPct val="150000"/>
              </a:lnSpc>
            </a:pPr>
            <a:r>
              <a:rPr lang="en-US" sz="2400" dirty="0">
                <a:solidFill>
                  <a:srgbClr val="43270F"/>
                </a:solidFill>
                <a:latin typeface="Handyman"/>
                <a:ea typeface="Handyman"/>
                <a:cs typeface="Handyman"/>
                <a:sym typeface="Handyman"/>
              </a:rPr>
              <a:t>Une </a:t>
            </a:r>
            <a:r>
              <a:rPr lang="en-US" sz="2400" dirty="0" err="1">
                <a:solidFill>
                  <a:srgbClr val="43270F"/>
                </a:solidFill>
                <a:latin typeface="Handyman"/>
                <a:ea typeface="Handyman"/>
                <a:cs typeface="Handyman"/>
                <a:sym typeface="Handyman"/>
              </a:rPr>
              <a:t>fois</a:t>
            </a:r>
            <a:r>
              <a:rPr lang="en-US" sz="2400" dirty="0">
                <a:solidFill>
                  <a:srgbClr val="43270F"/>
                </a:solidFill>
                <a:latin typeface="Handyman"/>
                <a:ea typeface="Handyman"/>
                <a:cs typeface="Handyman"/>
                <a:sym typeface="Handyman"/>
              </a:rPr>
              <a:t> </a:t>
            </a:r>
            <a:r>
              <a:rPr lang="en-US" sz="2400" dirty="0" err="1">
                <a:solidFill>
                  <a:srgbClr val="43270F"/>
                </a:solidFill>
                <a:latin typeface="Handyman"/>
                <a:ea typeface="Handyman"/>
                <a:cs typeface="Handyman"/>
                <a:sym typeface="Handyman"/>
              </a:rPr>
              <a:t>inscrits</a:t>
            </a:r>
            <a:r>
              <a:rPr lang="en-US" sz="2400" dirty="0">
                <a:solidFill>
                  <a:srgbClr val="43270F"/>
                </a:solidFill>
                <a:latin typeface="Handyman"/>
                <a:ea typeface="Handyman"/>
                <a:cs typeface="Handyman"/>
                <a:sym typeface="Handyman"/>
              </a:rPr>
              <a:t>, le </a:t>
            </a:r>
            <a:r>
              <a:rPr lang="en-US" sz="2400" dirty="0" err="1">
                <a:solidFill>
                  <a:srgbClr val="43270F"/>
                </a:solidFill>
                <a:latin typeface="Handyman"/>
                <a:ea typeface="Handyman"/>
                <a:cs typeface="Handyman"/>
                <a:sym typeface="Handyman"/>
              </a:rPr>
              <a:t>référencement</a:t>
            </a:r>
            <a:r>
              <a:rPr lang="en-US" sz="2400" dirty="0">
                <a:solidFill>
                  <a:srgbClr val="43270F"/>
                </a:solidFill>
                <a:latin typeface="Handyman"/>
                <a:ea typeface="Handyman"/>
                <a:cs typeface="Handyman"/>
                <a:sym typeface="Handyman"/>
              </a:rPr>
              <a:t> est fait vers les </a:t>
            </a:r>
            <a:r>
              <a:rPr lang="en-US" sz="2400" dirty="0" err="1">
                <a:solidFill>
                  <a:srgbClr val="43270F"/>
                </a:solidFill>
                <a:latin typeface="Handyman"/>
                <a:ea typeface="Handyman"/>
                <a:cs typeface="Handyman"/>
                <a:sym typeface="Handyman"/>
              </a:rPr>
              <a:t>organismes</a:t>
            </a:r>
            <a:r>
              <a:rPr lang="en-US" sz="2400" dirty="0">
                <a:solidFill>
                  <a:srgbClr val="43270F"/>
                </a:solidFill>
                <a:latin typeface="Handyman"/>
                <a:ea typeface="Handyman"/>
                <a:cs typeface="Handyman"/>
                <a:sym typeface="Handyman"/>
              </a:rPr>
              <a:t> </a:t>
            </a:r>
            <a:r>
              <a:rPr lang="en-US" sz="2400" dirty="0" err="1">
                <a:solidFill>
                  <a:srgbClr val="43270F"/>
                </a:solidFill>
                <a:latin typeface="Handyman"/>
                <a:ea typeface="Handyman"/>
                <a:cs typeface="Handyman"/>
                <a:sym typeface="Handyman"/>
              </a:rPr>
              <a:t>choisis</a:t>
            </a:r>
            <a:endParaRPr lang="en-US" sz="2400" dirty="0">
              <a:solidFill>
                <a:srgbClr val="43270F"/>
              </a:solidFill>
              <a:latin typeface="Handyman"/>
              <a:ea typeface="Handyman"/>
              <a:cs typeface="Handyman"/>
              <a:sym typeface="Handyman"/>
            </a:endParaRPr>
          </a:p>
        </p:txBody>
      </p:sp>
      <p:grpSp>
        <p:nvGrpSpPr>
          <p:cNvPr id="60" name="Group 60"/>
          <p:cNvGrpSpPr/>
          <p:nvPr/>
        </p:nvGrpSpPr>
        <p:grpSpPr>
          <a:xfrm>
            <a:off x="4762500" y="9664306"/>
            <a:ext cx="8763000" cy="552450"/>
            <a:chOff x="0" y="0"/>
            <a:chExt cx="11684000" cy="736600"/>
          </a:xfrm>
        </p:grpSpPr>
        <p:sp>
          <p:nvSpPr>
            <p:cNvPr id="61" name="Freeform 61"/>
            <p:cNvSpPr/>
            <p:nvPr/>
          </p:nvSpPr>
          <p:spPr>
            <a:xfrm>
              <a:off x="0" y="0"/>
              <a:ext cx="11684000" cy="736600"/>
            </a:xfrm>
            <a:custGeom>
              <a:avLst/>
              <a:gdLst/>
              <a:ahLst/>
              <a:cxnLst/>
              <a:rect l="l" t="t" r="r" b="b"/>
              <a:pathLst>
                <a:path w="11684000" h="736600">
                  <a:moveTo>
                    <a:pt x="368300" y="0"/>
                  </a:moveTo>
                  <a:lnTo>
                    <a:pt x="11315700" y="0"/>
                  </a:lnTo>
                  <a:cubicBezTo>
                    <a:pt x="11519106" y="0"/>
                    <a:pt x="11684000" y="164894"/>
                    <a:pt x="11684000" y="368300"/>
                  </a:cubicBezTo>
                  <a:cubicBezTo>
                    <a:pt x="11684000" y="571706"/>
                    <a:pt x="11519106" y="736600"/>
                    <a:pt x="11315700" y="736600"/>
                  </a:cubicBezTo>
                  <a:lnTo>
                    <a:pt x="368300" y="736600"/>
                  </a:lnTo>
                  <a:cubicBezTo>
                    <a:pt x="164894" y="736600"/>
                    <a:pt x="0" y="571706"/>
                    <a:pt x="0" y="368300"/>
                  </a:cubicBezTo>
                  <a:cubicBezTo>
                    <a:pt x="0" y="164894"/>
                    <a:pt x="164894" y="0"/>
                    <a:pt x="368300" y="0"/>
                  </a:cubicBezTo>
                  <a:close/>
                </a:path>
              </a:pathLst>
            </a:custGeom>
            <a:solidFill>
              <a:srgbClr val="82AFA6"/>
            </a:solidFill>
          </p:spPr>
          <p:txBody>
            <a:bodyPr/>
            <a:lstStyle/>
            <a:p>
              <a:endParaRPr lang="en-CA"/>
            </a:p>
          </p:txBody>
        </p:sp>
        <p:sp>
          <p:nvSpPr>
            <p:cNvPr id="62" name="TextBox 62"/>
            <p:cNvSpPr txBox="1"/>
            <p:nvPr/>
          </p:nvSpPr>
          <p:spPr>
            <a:xfrm>
              <a:off x="0" y="-38100"/>
              <a:ext cx="11684000" cy="774700"/>
            </a:xfrm>
            <a:prstGeom prst="rect">
              <a:avLst/>
            </a:prstGeom>
          </p:spPr>
          <p:txBody>
            <a:bodyPr lIns="50800" tIns="50800" rIns="50800" bIns="50800" rtlCol="0" anchor="ctr"/>
            <a:lstStyle/>
            <a:p>
              <a:pPr algn="l">
                <a:lnSpc>
                  <a:spcPts val="1679"/>
                </a:lnSpc>
              </a:pPr>
              <a:endParaRPr/>
            </a:p>
          </p:txBody>
        </p:sp>
      </p:grpSp>
      <p:sp>
        <p:nvSpPr>
          <p:cNvPr id="63" name="TextBox 63"/>
          <p:cNvSpPr txBox="1"/>
          <p:nvPr/>
        </p:nvSpPr>
        <p:spPr>
          <a:xfrm>
            <a:off x="4972050" y="9705023"/>
            <a:ext cx="8343900" cy="403860"/>
          </a:xfrm>
          <a:prstGeom prst="rect">
            <a:avLst/>
          </a:prstGeom>
        </p:spPr>
        <p:txBody>
          <a:bodyPr lIns="0" tIns="0" rIns="0" bIns="0" rtlCol="0" anchor="t">
            <a:spAutoFit/>
          </a:bodyPr>
          <a:lstStyle/>
          <a:p>
            <a:pPr algn="ctr">
              <a:lnSpc>
                <a:spcPts val="2939"/>
              </a:lnSpc>
            </a:pPr>
            <a:r>
              <a:rPr lang="en-US" sz="2099">
                <a:solidFill>
                  <a:srgbClr val="FFFFFF"/>
                </a:solidFill>
                <a:latin typeface="Handyman"/>
                <a:ea typeface="Handyman"/>
                <a:cs typeface="Handyman"/>
                <a:sym typeface="Handyman"/>
              </a:rPr>
              <a:t>N’hésitez pas à m’écrire si vous avez des questions et/ou commentaires.</a:t>
            </a:r>
          </a:p>
        </p:txBody>
      </p:sp>
      <p:sp>
        <p:nvSpPr>
          <p:cNvPr id="64" name="TextBox 64"/>
          <p:cNvSpPr txBox="1"/>
          <p:nvPr/>
        </p:nvSpPr>
        <p:spPr>
          <a:xfrm>
            <a:off x="2917821" y="6938010"/>
            <a:ext cx="11890379" cy="2019300"/>
          </a:xfrm>
          <a:prstGeom prst="rect">
            <a:avLst/>
          </a:prstGeom>
        </p:spPr>
        <p:txBody>
          <a:bodyPr lIns="0" tIns="0" rIns="0" bIns="0" rtlCol="0" anchor="t">
            <a:spAutoFit/>
          </a:bodyPr>
          <a:lstStyle/>
          <a:p>
            <a:pPr algn="ctr">
              <a:lnSpc>
                <a:spcPts val="5399"/>
              </a:lnSpc>
            </a:pPr>
            <a:r>
              <a:rPr lang="en-US" sz="3999">
                <a:solidFill>
                  <a:srgbClr val="E50C33"/>
                </a:solidFill>
                <a:latin typeface="More Sugar"/>
                <a:ea typeface="More Sugar"/>
                <a:cs typeface="More Sugar"/>
                <a:sym typeface="More Sugar"/>
              </a:rPr>
              <a:t>Important: </a:t>
            </a:r>
          </a:p>
          <a:p>
            <a:pPr algn="ctr">
              <a:lnSpc>
                <a:spcPts val="5399"/>
              </a:lnSpc>
            </a:pPr>
            <a:r>
              <a:rPr lang="en-US" sz="3999">
                <a:solidFill>
                  <a:srgbClr val="82AFA6"/>
                </a:solidFill>
                <a:latin typeface="More Sugar"/>
                <a:ea typeface="More Sugar"/>
                <a:cs typeface="More Sugar"/>
                <a:sym typeface="More Sugar"/>
              </a:rPr>
              <a:t>Date début du déploiement: 03/09/2026</a:t>
            </a:r>
          </a:p>
          <a:p>
            <a:pPr algn="ctr">
              <a:lnSpc>
                <a:spcPts val="5399"/>
              </a:lnSpc>
            </a:pPr>
            <a:r>
              <a:rPr lang="en-US" sz="3999">
                <a:solidFill>
                  <a:srgbClr val="82AFA6"/>
                </a:solidFill>
                <a:latin typeface="More Sugar"/>
                <a:ea typeface="More Sugar"/>
                <a:cs typeface="More Sugar"/>
                <a:sym typeface="More Sugar"/>
              </a:rPr>
              <a:t>Date de fin souhaitée: 27/10/2026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001179" y="5196754"/>
            <a:ext cx="12970138" cy="4536934"/>
            <a:chOff x="0" y="-193543"/>
            <a:chExt cx="4006492" cy="1401464"/>
          </a:xfrm>
        </p:grpSpPr>
        <p:sp>
          <p:nvSpPr>
            <p:cNvPr id="3" name="Freeform 3"/>
            <p:cNvSpPr/>
            <p:nvPr/>
          </p:nvSpPr>
          <p:spPr>
            <a:xfrm>
              <a:off x="0" y="0"/>
              <a:ext cx="4006491" cy="1207921"/>
            </a:xfrm>
            <a:custGeom>
              <a:avLst/>
              <a:gdLst/>
              <a:ahLst/>
              <a:cxnLst/>
              <a:rect l="l" t="t" r="r" b="b"/>
              <a:pathLst>
                <a:path w="4006491" h="1207921">
                  <a:moveTo>
                    <a:pt x="3803291" y="0"/>
                  </a:moveTo>
                  <a:cubicBezTo>
                    <a:pt x="3915516" y="0"/>
                    <a:pt x="4006491" y="270402"/>
                    <a:pt x="4006491" y="603961"/>
                  </a:cubicBezTo>
                  <a:cubicBezTo>
                    <a:pt x="4006491" y="937519"/>
                    <a:pt x="3915516" y="1207921"/>
                    <a:pt x="3803291" y="1207921"/>
                  </a:cubicBezTo>
                  <a:lnTo>
                    <a:pt x="203200" y="1207921"/>
                  </a:lnTo>
                  <a:cubicBezTo>
                    <a:pt x="90976" y="1207921"/>
                    <a:pt x="0" y="937519"/>
                    <a:pt x="0" y="603961"/>
                  </a:cubicBezTo>
                  <a:cubicBezTo>
                    <a:pt x="0" y="270402"/>
                    <a:pt x="90976" y="0"/>
                    <a:pt x="203200" y="0"/>
                  </a:cubicBezTo>
                  <a:close/>
                </a:path>
              </a:pathLst>
            </a:custGeom>
            <a:solidFill>
              <a:srgbClr val="FFFFFF"/>
            </a:solidFill>
          </p:spPr>
          <p:txBody>
            <a:bodyPr/>
            <a:lstStyle/>
            <a:p>
              <a:endParaRPr lang="en-CA"/>
            </a:p>
          </p:txBody>
        </p:sp>
        <p:sp>
          <p:nvSpPr>
            <p:cNvPr id="4" name="TextBox 4"/>
            <p:cNvSpPr txBox="1"/>
            <p:nvPr/>
          </p:nvSpPr>
          <p:spPr>
            <a:xfrm>
              <a:off x="0" y="-193543"/>
              <a:ext cx="4006492" cy="1255546"/>
            </a:xfrm>
            <a:prstGeom prst="rect">
              <a:avLst/>
            </a:prstGeom>
          </p:spPr>
          <p:txBody>
            <a:bodyPr lIns="50800" tIns="50800" rIns="50800" bIns="50800" rtlCol="0" anchor="ctr"/>
            <a:lstStyle/>
            <a:p>
              <a:pPr algn="ctr">
                <a:lnSpc>
                  <a:spcPts val="3779"/>
                </a:lnSpc>
              </a:pPr>
              <a:r>
                <a:rPr lang="en-US" sz="2799" b="1" dirty="0">
                  <a:solidFill>
                    <a:srgbClr val="000000"/>
                  </a:solidFill>
                  <a:latin typeface="Glacial Indifference Bold"/>
                  <a:ea typeface="Glacial Indifference Bold"/>
                  <a:cs typeface="Glacial Indifference Bold"/>
                  <a:sym typeface="Glacial Indifference Bold"/>
                </a:rPr>
                <a:t>Dihia Braik </a:t>
              </a:r>
            </a:p>
            <a:p>
              <a:pPr marL="0" lvl="0" indent="0" algn="ctr">
                <a:lnSpc>
                  <a:spcPts val="3779"/>
                </a:lnSpc>
                <a:spcBef>
                  <a:spcPct val="0"/>
                </a:spcBef>
              </a:pPr>
              <a:r>
                <a:rPr lang="en-US" sz="2799" b="1" u="none" strike="noStrike" dirty="0" err="1">
                  <a:solidFill>
                    <a:srgbClr val="000000"/>
                  </a:solidFill>
                  <a:latin typeface="Glacial Indifference Bold"/>
                  <a:ea typeface="Glacial Indifference Bold"/>
                  <a:cs typeface="Glacial Indifference Bold"/>
                  <a:sym typeface="Glacial Indifference Bold"/>
                </a:rPr>
                <a:t>Coordinatrice</a:t>
              </a:r>
              <a:r>
                <a:rPr lang="en-US" sz="2799" b="1" u="none" strike="noStrike" dirty="0">
                  <a:solidFill>
                    <a:srgbClr val="000000"/>
                  </a:solidFill>
                  <a:latin typeface="Glacial Indifference Bold"/>
                  <a:ea typeface="Glacial Indifference Bold"/>
                  <a:cs typeface="Glacial Indifference Bold"/>
                  <a:sym typeface="Glacial Indifference Bold"/>
                </a:rPr>
                <a:t> des </a:t>
              </a:r>
              <a:r>
                <a:rPr lang="en-US" sz="2799" b="1" u="none" strike="noStrike" dirty="0" err="1">
                  <a:solidFill>
                    <a:srgbClr val="000000"/>
                  </a:solidFill>
                  <a:latin typeface="Glacial Indifference Bold"/>
                  <a:ea typeface="Glacial Indifference Bold"/>
                  <a:cs typeface="Glacial Indifference Bold"/>
                  <a:sym typeface="Glacial Indifference Bold"/>
                </a:rPr>
                <a:t>bénévoles</a:t>
              </a:r>
              <a:r>
                <a:rPr lang="en-US" sz="2799" b="1" u="none" strike="noStrike" dirty="0">
                  <a:solidFill>
                    <a:srgbClr val="000000"/>
                  </a:solidFill>
                  <a:latin typeface="Glacial Indifference Bold"/>
                  <a:ea typeface="Glacial Indifference Bold"/>
                  <a:cs typeface="Glacial Indifference Bold"/>
                  <a:sym typeface="Glacial Indifference Bold"/>
                </a:rPr>
                <a:t> et des communications</a:t>
              </a:r>
            </a:p>
            <a:p>
              <a:pPr marL="0" lvl="0" indent="0" algn="ctr">
                <a:lnSpc>
                  <a:spcPts val="3779"/>
                </a:lnSpc>
                <a:spcBef>
                  <a:spcPct val="0"/>
                </a:spcBef>
              </a:pPr>
              <a:r>
                <a:rPr lang="en-US" sz="2799" b="1" u="none" strike="noStrike" dirty="0">
                  <a:solidFill>
                    <a:srgbClr val="000000"/>
                  </a:solidFill>
                  <a:latin typeface="Glacial Indifference Bold"/>
                  <a:ea typeface="Glacial Indifference Bold"/>
                  <a:cs typeface="Glacial Indifference Bold"/>
                  <a:sym typeface="Glacial Indifference Bold"/>
                </a:rPr>
                <a:t>Centre d’action </a:t>
              </a:r>
              <a:r>
                <a:rPr lang="en-US" sz="2799" b="1" u="none" strike="noStrike" dirty="0" err="1">
                  <a:solidFill>
                    <a:srgbClr val="000000"/>
                  </a:solidFill>
                  <a:latin typeface="Glacial Indifference Bold"/>
                  <a:ea typeface="Glacial Indifference Bold"/>
                  <a:cs typeface="Glacial Indifference Bold"/>
                  <a:sym typeface="Glacial Indifference Bold"/>
                </a:rPr>
                <a:t>bénévole</a:t>
              </a:r>
              <a:r>
                <a:rPr lang="en-US" sz="2799" b="1" u="none" strike="noStrike" dirty="0">
                  <a:solidFill>
                    <a:srgbClr val="000000"/>
                  </a:solidFill>
                  <a:latin typeface="Glacial Indifference Bold"/>
                  <a:ea typeface="Glacial Indifference Bold"/>
                  <a:cs typeface="Glacial Indifference Bold"/>
                  <a:sym typeface="Glacial Indifference Bold"/>
                </a:rPr>
                <a:t> de Bordeaux-Cartierville (CABBC)</a:t>
              </a:r>
            </a:p>
            <a:p>
              <a:pPr marL="0" lvl="0" indent="0" algn="ctr">
                <a:lnSpc>
                  <a:spcPts val="3779"/>
                </a:lnSpc>
                <a:spcBef>
                  <a:spcPct val="0"/>
                </a:spcBef>
              </a:pPr>
              <a:r>
                <a:rPr lang="en-US" sz="2799" b="1" u="none" strike="noStrike" dirty="0">
                  <a:solidFill>
                    <a:srgbClr val="000000"/>
                  </a:solidFill>
                  <a:latin typeface="Glacial Indifference Bold"/>
                  <a:ea typeface="Glacial Indifference Bold"/>
                  <a:cs typeface="Glacial Indifference Bold"/>
                  <a:sym typeface="Glacial Indifference Bold"/>
                </a:rPr>
                <a:t>12225 rue Grenet, bureau 251 1,</a:t>
              </a:r>
            </a:p>
            <a:p>
              <a:pPr marL="0" lvl="0" indent="0" algn="ctr">
                <a:lnSpc>
                  <a:spcPts val="3779"/>
                </a:lnSpc>
                <a:spcBef>
                  <a:spcPct val="0"/>
                </a:spcBef>
              </a:pPr>
              <a:r>
                <a:rPr lang="en-US" sz="2799" b="1" u="none" strike="noStrike" dirty="0">
                  <a:solidFill>
                    <a:srgbClr val="000000"/>
                  </a:solidFill>
                  <a:latin typeface="Glacial Indifference Bold"/>
                  <a:ea typeface="Glacial Indifference Bold"/>
                  <a:cs typeface="Glacial Indifference Bold"/>
                  <a:sym typeface="Glacial Indifference Bold"/>
                </a:rPr>
                <a:t>Montréal, H4J 2N7</a:t>
              </a:r>
            </a:p>
            <a:p>
              <a:pPr marL="0" lvl="0" indent="0" algn="ctr">
                <a:lnSpc>
                  <a:spcPts val="3779"/>
                </a:lnSpc>
                <a:spcBef>
                  <a:spcPct val="0"/>
                </a:spcBef>
              </a:pPr>
              <a:r>
                <a:rPr lang="en-US" sz="2799" b="1" u="none" strike="noStrike" dirty="0">
                  <a:solidFill>
                    <a:srgbClr val="000000"/>
                  </a:solidFill>
                  <a:latin typeface="Glacial Indifference Bold"/>
                  <a:ea typeface="Glacial Indifference Bold"/>
                  <a:cs typeface="Glacial Indifference Bold"/>
                  <a:sym typeface="Glacial Indifference Bold"/>
                </a:rPr>
                <a:t>(514) 856-3553, poste #1</a:t>
              </a:r>
            </a:p>
            <a:p>
              <a:pPr marL="0" lvl="0" indent="0" algn="ctr">
                <a:lnSpc>
                  <a:spcPts val="3779"/>
                </a:lnSpc>
                <a:spcBef>
                  <a:spcPct val="0"/>
                </a:spcBef>
              </a:pPr>
              <a:r>
                <a:rPr lang="en-US" sz="2799" b="1" u="none" strike="noStrike" dirty="0">
                  <a:solidFill>
                    <a:srgbClr val="000000"/>
                  </a:solidFill>
                  <a:latin typeface="Glacial Indifference Bold"/>
                  <a:ea typeface="Glacial Indifference Bold"/>
                  <a:cs typeface="Glacial Indifference Bold"/>
                  <a:sym typeface="Glacial Indifference Bold"/>
                </a:rPr>
                <a:t>(438) 366-9470</a:t>
              </a:r>
            </a:p>
            <a:p>
              <a:pPr marL="0" lvl="0" indent="0" algn="ctr">
                <a:lnSpc>
                  <a:spcPts val="3779"/>
                </a:lnSpc>
                <a:spcBef>
                  <a:spcPct val="0"/>
                </a:spcBef>
              </a:pPr>
              <a:r>
                <a:rPr lang="en-US" sz="2799" b="1" u="none" strike="noStrike" dirty="0">
                  <a:solidFill>
                    <a:srgbClr val="000000"/>
                  </a:solidFill>
                  <a:latin typeface="Glacial Indifference Bold"/>
                  <a:ea typeface="Glacial Indifference Bold"/>
                  <a:cs typeface="Glacial Indifference Bold"/>
                  <a:sym typeface="Glacial Indifference Bold"/>
                  <a:hlinkClick r:id="rId2"/>
                </a:rPr>
                <a:t>www</a:t>
              </a:r>
              <a:r>
                <a:rPr lang="en-US" sz="2799" b="1" dirty="0">
                  <a:solidFill>
                    <a:srgbClr val="000000"/>
                  </a:solidFill>
                  <a:latin typeface="Glacial Indifference Bold"/>
                  <a:ea typeface="Glacial Indifference Bold"/>
                  <a:cs typeface="Glacial Indifference Bold"/>
                  <a:sym typeface="Glacial Indifference Bold"/>
                  <a:hlinkClick r:id="rId2"/>
                </a:rPr>
                <a:t>.cabbc.org</a:t>
              </a:r>
              <a:r>
                <a:rPr lang="en-US" sz="2799" b="1" dirty="0">
                  <a:solidFill>
                    <a:srgbClr val="000000"/>
                  </a:solidFill>
                  <a:latin typeface="Glacial Indifference Bold"/>
                  <a:ea typeface="Glacial Indifference Bold"/>
                  <a:cs typeface="Glacial Indifference Bold"/>
                  <a:sym typeface="Glacial Indifference Bold"/>
                </a:rPr>
                <a:t> </a:t>
              </a:r>
              <a:endParaRPr lang="en-US" sz="2799" b="1" u="none" strike="noStrike" dirty="0">
                <a:solidFill>
                  <a:srgbClr val="000000"/>
                </a:solidFill>
                <a:latin typeface="Glacial Indifference Bold"/>
                <a:ea typeface="Glacial Indifference Bold"/>
                <a:cs typeface="Glacial Indifference Bold"/>
                <a:sym typeface="Glacial Indifference Bold"/>
              </a:endParaRPr>
            </a:p>
            <a:p>
              <a:pPr marL="0" lvl="0" indent="0" algn="ctr">
                <a:lnSpc>
                  <a:spcPts val="3779"/>
                </a:lnSpc>
                <a:spcBef>
                  <a:spcPct val="0"/>
                </a:spcBef>
              </a:pPr>
              <a:r>
                <a:rPr lang="en-US" sz="2799" b="1" u="none" strike="noStrike" dirty="0">
                  <a:solidFill>
                    <a:srgbClr val="000000"/>
                  </a:solidFill>
                  <a:latin typeface="Glacial Indifference Bold"/>
                  <a:ea typeface="Glacial Indifference Bold"/>
                  <a:cs typeface="Glacial Indifference Bold"/>
                  <a:sym typeface="Glacial Indifference Bold"/>
                  <a:hlinkClick r:id="rId3"/>
                </a:rPr>
                <a:t>benevolat@cabbc.org</a:t>
              </a:r>
              <a:r>
                <a:rPr lang="en-US" sz="2799" b="1" u="none" strike="noStrike" dirty="0">
                  <a:solidFill>
                    <a:srgbClr val="000000"/>
                  </a:solidFill>
                  <a:latin typeface="Glacial Indifference Bold"/>
                  <a:ea typeface="Glacial Indifference Bold"/>
                  <a:cs typeface="Glacial Indifference Bold"/>
                  <a:sym typeface="Glacial Indifference Bold"/>
                </a:rPr>
                <a:t> </a:t>
              </a:r>
            </a:p>
          </p:txBody>
        </p:sp>
      </p:grpSp>
      <p:grpSp>
        <p:nvGrpSpPr>
          <p:cNvPr id="5" name="Group 5"/>
          <p:cNvGrpSpPr/>
          <p:nvPr/>
        </p:nvGrpSpPr>
        <p:grpSpPr>
          <a:xfrm>
            <a:off x="5572007" y="2638246"/>
            <a:ext cx="7864466" cy="1791539"/>
            <a:chOff x="0" y="0"/>
            <a:chExt cx="1784008" cy="406400"/>
          </a:xfrm>
        </p:grpSpPr>
        <p:sp>
          <p:nvSpPr>
            <p:cNvPr id="6" name="Freeform 6"/>
            <p:cNvSpPr/>
            <p:nvPr/>
          </p:nvSpPr>
          <p:spPr>
            <a:xfrm>
              <a:off x="0" y="0"/>
              <a:ext cx="1784008" cy="406400"/>
            </a:xfrm>
            <a:custGeom>
              <a:avLst/>
              <a:gdLst/>
              <a:ahLst/>
              <a:cxnLst/>
              <a:rect l="l" t="t" r="r" b="b"/>
              <a:pathLst>
                <a:path w="1784008" h="406400">
                  <a:moveTo>
                    <a:pt x="1580808" y="0"/>
                  </a:moveTo>
                  <a:cubicBezTo>
                    <a:pt x="1693032" y="0"/>
                    <a:pt x="1784008" y="90976"/>
                    <a:pt x="1784008" y="203200"/>
                  </a:cubicBezTo>
                  <a:cubicBezTo>
                    <a:pt x="1784008" y="315424"/>
                    <a:pt x="1693032" y="406400"/>
                    <a:pt x="1580808" y="406400"/>
                  </a:cubicBezTo>
                  <a:lnTo>
                    <a:pt x="203200" y="406400"/>
                  </a:lnTo>
                  <a:cubicBezTo>
                    <a:pt x="90976" y="406400"/>
                    <a:pt x="0" y="315424"/>
                    <a:pt x="0" y="203200"/>
                  </a:cubicBezTo>
                  <a:cubicBezTo>
                    <a:pt x="0" y="90976"/>
                    <a:pt x="90976" y="0"/>
                    <a:pt x="203200" y="0"/>
                  </a:cubicBezTo>
                  <a:close/>
                </a:path>
              </a:pathLst>
            </a:custGeom>
            <a:solidFill>
              <a:srgbClr val="FFEBCF"/>
            </a:solidFill>
          </p:spPr>
          <p:txBody>
            <a:bodyPr/>
            <a:lstStyle/>
            <a:p>
              <a:endParaRPr lang="en-CA"/>
            </a:p>
          </p:txBody>
        </p:sp>
        <p:sp>
          <p:nvSpPr>
            <p:cNvPr id="7" name="TextBox 7"/>
            <p:cNvSpPr txBox="1"/>
            <p:nvPr/>
          </p:nvSpPr>
          <p:spPr>
            <a:xfrm>
              <a:off x="0" y="-95250"/>
              <a:ext cx="1784008" cy="501650"/>
            </a:xfrm>
            <a:prstGeom prst="rect">
              <a:avLst/>
            </a:prstGeom>
          </p:spPr>
          <p:txBody>
            <a:bodyPr lIns="50800" tIns="50800" rIns="50800" bIns="50800" rtlCol="0" anchor="ctr"/>
            <a:lstStyle/>
            <a:p>
              <a:pPr marL="0" lvl="0" indent="0" algn="ctr">
                <a:lnSpc>
                  <a:spcPts val="7829"/>
                </a:lnSpc>
                <a:spcBef>
                  <a:spcPct val="0"/>
                </a:spcBef>
              </a:pPr>
              <a:r>
                <a:rPr lang="en-US" sz="5799" u="none" strike="noStrike">
                  <a:solidFill>
                    <a:srgbClr val="82AFA6"/>
                  </a:solidFill>
                  <a:latin typeface="More Sugar"/>
                  <a:ea typeface="More Sugar"/>
                  <a:cs typeface="More Sugar"/>
                  <a:sym typeface="More Sugar"/>
                </a:rPr>
                <a:t>Mes coordonnées</a:t>
              </a:r>
            </a:p>
          </p:txBody>
        </p:sp>
      </p:grpSp>
      <p:sp>
        <p:nvSpPr>
          <p:cNvPr id="8" name="Freeform 8"/>
          <p:cNvSpPr/>
          <p:nvPr/>
        </p:nvSpPr>
        <p:spPr>
          <a:xfrm>
            <a:off x="0" y="9294495"/>
            <a:ext cx="3324225" cy="992505"/>
          </a:xfrm>
          <a:custGeom>
            <a:avLst/>
            <a:gdLst/>
            <a:ahLst/>
            <a:cxnLst/>
            <a:rect l="l" t="t" r="r" b="b"/>
            <a:pathLst>
              <a:path w="3324225" h="992505">
                <a:moveTo>
                  <a:pt x="0" y="0"/>
                </a:moveTo>
                <a:lnTo>
                  <a:pt x="3324225" y="0"/>
                </a:lnTo>
                <a:lnTo>
                  <a:pt x="3324225" y="992505"/>
                </a:lnTo>
                <a:lnTo>
                  <a:pt x="0" y="992505"/>
                </a:lnTo>
                <a:lnTo>
                  <a:pt x="0" y="0"/>
                </a:lnTo>
                <a:close/>
              </a:path>
            </a:pathLst>
          </a:custGeom>
          <a:blipFill>
            <a:blip r:embed="rId4"/>
            <a:stretch>
              <a:fillRect l="-179" r="-179"/>
            </a:stretch>
          </a:blipFill>
        </p:spPr>
        <p:txBody>
          <a:bodyPr/>
          <a:lstStyle/>
          <a:p>
            <a:endParaRPr lang="en-CA"/>
          </a:p>
        </p:txBody>
      </p:sp>
      <p:sp>
        <p:nvSpPr>
          <p:cNvPr id="9" name="Freeform 9"/>
          <p:cNvSpPr/>
          <p:nvPr/>
        </p:nvSpPr>
        <p:spPr>
          <a:xfrm>
            <a:off x="13590598" y="9398858"/>
            <a:ext cx="4697402" cy="975174"/>
          </a:xfrm>
          <a:custGeom>
            <a:avLst/>
            <a:gdLst/>
            <a:ahLst/>
            <a:cxnLst/>
            <a:rect l="l" t="t" r="r" b="b"/>
            <a:pathLst>
              <a:path w="4697402" h="975174">
                <a:moveTo>
                  <a:pt x="0" y="0"/>
                </a:moveTo>
                <a:lnTo>
                  <a:pt x="4697402" y="0"/>
                </a:lnTo>
                <a:lnTo>
                  <a:pt x="4697402" y="975174"/>
                </a:lnTo>
                <a:lnTo>
                  <a:pt x="0" y="975174"/>
                </a:lnTo>
                <a:lnTo>
                  <a:pt x="0" y="0"/>
                </a:lnTo>
                <a:close/>
              </a:path>
            </a:pathLst>
          </a:custGeom>
          <a:blipFill>
            <a:blip r:embed="rId5"/>
            <a:stretch>
              <a:fillRect l="-5134" t="-201950" b="-204482"/>
            </a:stretch>
          </a:blipFill>
        </p:spPr>
        <p:txBody>
          <a:bodyPr/>
          <a:lstStyle/>
          <a:p>
            <a:endParaRPr lang="en-CA"/>
          </a:p>
        </p:txBody>
      </p:sp>
      <p:sp>
        <p:nvSpPr>
          <p:cNvPr id="10" name="Freeform 10"/>
          <p:cNvSpPr/>
          <p:nvPr/>
        </p:nvSpPr>
        <p:spPr>
          <a:xfrm>
            <a:off x="6998394" y="185224"/>
            <a:ext cx="4743038" cy="1416684"/>
          </a:xfrm>
          <a:custGeom>
            <a:avLst/>
            <a:gdLst/>
            <a:ahLst/>
            <a:cxnLst/>
            <a:rect l="l" t="t" r="r" b="b"/>
            <a:pathLst>
              <a:path w="4743038" h="1416684">
                <a:moveTo>
                  <a:pt x="0" y="0"/>
                </a:moveTo>
                <a:lnTo>
                  <a:pt x="4743037" y="0"/>
                </a:lnTo>
                <a:lnTo>
                  <a:pt x="4743037" y="1416684"/>
                </a:lnTo>
                <a:lnTo>
                  <a:pt x="0" y="1416684"/>
                </a:lnTo>
                <a:lnTo>
                  <a:pt x="0" y="0"/>
                </a:lnTo>
                <a:close/>
              </a:path>
            </a:pathLst>
          </a:custGeom>
          <a:blipFill>
            <a:blip r:embed="rId4"/>
            <a:stretch>
              <a:fillRect/>
            </a:stretch>
          </a:blipFill>
        </p:spPr>
        <p:txBody>
          <a:bodyPr/>
          <a:lstStyle/>
          <a:p>
            <a:endParaRPr lang="en-CA"/>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435349" y="5145587"/>
            <a:ext cx="11374957" cy="4499879"/>
            <a:chOff x="0" y="0"/>
            <a:chExt cx="1540969" cy="609600"/>
          </a:xfrm>
        </p:grpSpPr>
        <p:sp>
          <p:nvSpPr>
            <p:cNvPr id="3" name="Freeform 3"/>
            <p:cNvSpPr/>
            <p:nvPr/>
          </p:nvSpPr>
          <p:spPr>
            <a:xfrm>
              <a:off x="0" y="0"/>
              <a:ext cx="1540969" cy="609600"/>
            </a:xfrm>
            <a:custGeom>
              <a:avLst/>
              <a:gdLst/>
              <a:ahLst/>
              <a:cxnLst/>
              <a:rect l="l" t="t" r="r" b="b"/>
              <a:pathLst>
                <a:path w="1540969" h="609600">
                  <a:moveTo>
                    <a:pt x="203200" y="609600"/>
                  </a:moveTo>
                  <a:lnTo>
                    <a:pt x="1337769" y="609600"/>
                  </a:lnTo>
                  <a:lnTo>
                    <a:pt x="1540969" y="0"/>
                  </a:lnTo>
                  <a:lnTo>
                    <a:pt x="0" y="0"/>
                  </a:lnTo>
                  <a:lnTo>
                    <a:pt x="203200" y="609600"/>
                  </a:lnTo>
                  <a:close/>
                </a:path>
              </a:pathLst>
            </a:custGeom>
            <a:solidFill>
              <a:srgbClr val="FFFCF7"/>
            </a:solidFill>
          </p:spPr>
          <p:txBody>
            <a:bodyPr/>
            <a:lstStyle/>
            <a:p>
              <a:endParaRPr lang="en-CA"/>
            </a:p>
          </p:txBody>
        </p:sp>
        <p:sp>
          <p:nvSpPr>
            <p:cNvPr id="4" name="TextBox 4"/>
            <p:cNvSpPr txBox="1"/>
            <p:nvPr/>
          </p:nvSpPr>
          <p:spPr>
            <a:xfrm>
              <a:off x="127000" y="-38100"/>
              <a:ext cx="1286969" cy="647700"/>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4688000" y="7831057"/>
            <a:ext cx="7215673" cy="2854486"/>
            <a:chOff x="0" y="0"/>
            <a:chExt cx="1540969" cy="609600"/>
          </a:xfrm>
        </p:grpSpPr>
        <p:sp>
          <p:nvSpPr>
            <p:cNvPr id="6" name="Freeform 6"/>
            <p:cNvSpPr/>
            <p:nvPr/>
          </p:nvSpPr>
          <p:spPr>
            <a:xfrm>
              <a:off x="0" y="0"/>
              <a:ext cx="1540969" cy="609600"/>
            </a:xfrm>
            <a:custGeom>
              <a:avLst/>
              <a:gdLst/>
              <a:ahLst/>
              <a:cxnLst/>
              <a:rect l="l" t="t" r="r" b="b"/>
              <a:pathLst>
                <a:path w="1540969" h="609600">
                  <a:moveTo>
                    <a:pt x="203200" y="609600"/>
                  </a:moveTo>
                  <a:lnTo>
                    <a:pt x="1337769" y="609600"/>
                  </a:lnTo>
                  <a:lnTo>
                    <a:pt x="1540969" y="0"/>
                  </a:lnTo>
                  <a:lnTo>
                    <a:pt x="0" y="0"/>
                  </a:lnTo>
                  <a:lnTo>
                    <a:pt x="203200" y="609600"/>
                  </a:lnTo>
                  <a:close/>
                </a:path>
              </a:pathLst>
            </a:custGeom>
            <a:solidFill>
              <a:srgbClr val="EDFDFA"/>
            </a:solidFill>
          </p:spPr>
          <p:txBody>
            <a:bodyPr/>
            <a:lstStyle/>
            <a:p>
              <a:endParaRPr lang="en-CA"/>
            </a:p>
          </p:txBody>
        </p:sp>
        <p:sp>
          <p:nvSpPr>
            <p:cNvPr id="7" name="TextBox 7"/>
            <p:cNvSpPr txBox="1"/>
            <p:nvPr/>
          </p:nvSpPr>
          <p:spPr>
            <a:xfrm>
              <a:off x="127000" y="-38100"/>
              <a:ext cx="1286969" cy="647700"/>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p:cNvGrpSpPr/>
          <p:nvPr/>
        </p:nvGrpSpPr>
        <p:grpSpPr>
          <a:xfrm>
            <a:off x="8479512" y="7395527"/>
            <a:ext cx="11374957" cy="4499879"/>
            <a:chOff x="0" y="0"/>
            <a:chExt cx="1540969" cy="609600"/>
          </a:xfrm>
        </p:grpSpPr>
        <p:sp>
          <p:nvSpPr>
            <p:cNvPr id="9" name="Freeform 9"/>
            <p:cNvSpPr/>
            <p:nvPr/>
          </p:nvSpPr>
          <p:spPr>
            <a:xfrm>
              <a:off x="0" y="0"/>
              <a:ext cx="1540969" cy="609600"/>
            </a:xfrm>
            <a:custGeom>
              <a:avLst/>
              <a:gdLst/>
              <a:ahLst/>
              <a:cxnLst/>
              <a:rect l="l" t="t" r="r" b="b"/>
              <a:pathLst>
                <a:path w="1540969" h="609600">
                  <a:moveTo>
                    <a:pt x="203200" y="609600"/>
                  </a:moveTo>
                  <a:lnTo>
                    <a:pt x="1337769" y="609600"/>
                  </a:lnTo>
                  <a:lnTo>
                    <a:pt x="1540969" y="0"/>
                  </a:lnTo>
                  <a:lnTo>
                    <a:pt x="0" y="0"/>
                  </a:lnTo>
                  <a:lnTo>
                    <a:pt x="203200" y="609600"/>
                  </a:lnTo>
                  <a:close/>
                </a:path>
              </a:pathLst>
            </a:custGeom>
            <a:solidFill>
              <a:srgbClr val="EDFDFA"/>
            </a:solidFill>
          </p:spPr>
          <p:txBody>
            <a:bodyPr/>
            <a:lstStyle/>
            <a:p>
              <a:endParaRPr lang="en-CA"/>
            </a:p>
          </p:txBody>
        </p:sp>
        <p:sp>
          <p:nvSpPr>
            <p:cNvPr id="10" name="TextBox 10"/>
            <p:cNvSpPr txBox="1"/>
            <p:nvPr/>
          </p:nvSpPr>
          <p:spPr>
            <a:xfrm>
              <a:off x="127000" y="-38100"/>
              <a:ext cx="1286969" cy="647700"/>
            </a:xfrm>
            <a:prstGeom prst="rect">
              <a:avLst/>
            </a:prstGeom>
          </p:spPr>
          <p:txBody>
            <a:bodyPr lIns="50800" tIns="50800" rIns="50800" bIns="50800" rtlCol="0" anchor="ctr"/>
            <a:lstStyle/>
            <a:p>
              <a:pPr algn="ctr">
                <a:lnSpc>
                  <a:spcPts val="2659"/>
                </a:lnSpc>
                <a:spcBef>
                  <a:spcPct val="0"/>
                </a:spcBef>
              </a:pPr>
              <a:endParaRPr/>
            </a:p>
          </p:txBody>
        </p:sp>
      </p:grpSp>
      <p:sp>
        <p:nvSpPr>
          <p:cNvPr id="11" name="Freeform 11"/>
          <p:cNvSpPr/>
          <p:nvPr/>
        </p:nvSpPr>
        <p:spPr>
          <a:xfrm>
            <a:off x="6348682" y="5143500"/>
            <a:ext cx="5590636" cy="4940089"/>
          </a:xfrm>
          <a:custGeom>
            <a:avLst/>
            <a:gdLst/>
            <a:ahLst/>
            <a:cxnLst/>
            <a:rect l="l" t="t" r="r" b="b"/>
            <a:pathLst>
              <a:path w="5590636" h="4940089">
                <a:moveTo>
                  <a:pt x="0" y="0"/>
                </a:moveTo>
                <a:lnTo>
                  <a:pt x="5590636" y="0"/>
                </a:lnTo>
                <a:lnTo>
                  <a:pt x="5590636" y="4940089"/>
                </a:lnTo>
                <a:lnTo>
                  <a:pt x="0" y="494008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CA"/>
          </a:p>
        </p:txBody>
      </p:sp>
      <p:sp>
        <p:nvSpPr>
          <p:cNvPr id="12" name="Freeform 12"/>
          <p:cNvSpPr/>
          <p:nvPr/>
        </p:nvSpPr>
        <p:spPr>
          <a:xfrm>
            <a:off x="219853" y="4807383"/>
            <a:ext cx="5290966" cy="4627190"/>
          </a:xfrm>
          <a:custGeom>
            <a:avLst/>
            <a:gdLst/>
            <a:ahLst/>
            <a:cxnLst/>
            <a:rect l="l" t="t" r="r" b="b"/>
            <a:pathLst>
              <a:path w="5290966" h="4627190">
                <a:moveTo>
                  <a:pt x="0" y="0"/>
                </a:moveTo>
                <a:lnTo>
                  <a:pt x="5290966" y="0"/>
                </a:lnTo>
                <a:lnTo>
                  <a:pt x="5290966" y="4627190"/>
                </a:lnTo>
                <a:lnTo>
                  <a:pt x="0" y="462719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CA"/>
          </a:p>
        </p:txBody>
      </p:sp>
      <p:sp>
        <p:nvSpPr>
          <p:cNvPr id="13" name="Freeform 13"/>
          <p:cNvSpPr/>
          <p:nvPr/>
        </p:nvSpPr>
        <p:spPr>
          <a:xfrm>
            <a:off x="12318671" y="4807383"/>
            <a:ext cx="5381033" cy="4774444"/>
          </a:xfrm>
          <a:custGeom>
            <a:avLst/>
            <a:gdLst/>
            <a:ahLst/>
            <a:cxnLst/>
            <a:rect l="l" t="t" r="r" b="b"/>
            <a:pathLst>
              <a:path w="5381033" h="4774444">
                <a:moveTo>
                  <a:pt x="0" y="0"/>
                </a:moveTo>
                <a:lnTo>
                  <a:pt x="5381033" y="0"/>
                </a:lnTo>
                <a:lnTo>
                  <a:pt x="5381033" y="4774443"/>
                </a:lnTo>
                <a:lnTo>
                  <a:pt x="0" y="477444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CA"/>
          </a:p>
        </p:txBody>
      </p:sp>
      <p:grpSp>
        <p:nvGrpSpPr>
          <p:cNvPr id="14" name="Group 14"/>
          <p:cNvGrpSpPr/>
          <p:nvPr/>
        </p:nvGrpSpPr>
        <p:grpSpPr>
          <a:xfrm rot="-10800000">
            <a:off x="14615719" y="1293473"/>
            <a:ext cx="8464747" cy="3348614"/>
            <a:chOff x="0" y="0"/>
            <a:chExt cx="1540969" cy="609600"/>
          </a:xfrm>
        </p:grpSpPr>
        <p:sp>
          <p:nvSpPr>
            <p:cNvPr id="15" name="Freeform 15"/>
            <p:cNvSpPr/>
            <p:nvPr/>
          </p:nvSpPr>
          <p:spPr>
            <a:xfrm>
              <a:off x="0" y="0"/>
              <a:ext cx="1540969" cy="609600"/>
            </a:xfrm>
            <a:custGeom>
              <a:avLst/>
              <a:gdLst/>
              <a:ahLst/>
              <a:cxnLst/>
              <a:rect l="l" t="t" r="r" b="b"/>
              <a:pathLst>
                <a:path w="1540969" h="609600">
                  <a:moveTo>
                    <a:pt x="203200" y="609600"/>
                  </a:moveTo>
                  <a:lnTo>
                    <a:pt x="1337769" y="609600"/>
                  </a:lnTo>
                  <a:lnTo>
                    <a:pt x="1540969" y="0"/>
                  </a:lnTo>
                  <a:lnTo>
                    <a:pt x="0" y="0"/>
                  </a:lnTo>
                  <a:lnTo>
                    <a:pt x="203200" y="609600"/>
                  </a:lnTo>
                  <a:close/>
                </a:path>
              </a:pathLst>
            </a:custGeom>
            <a:solidFill>
              <a:srgbClr val="FFFCF7"/>
            </a:solidFill>
          </p:spPr>
          <p:txBody>
            <a:bodyPr/>
            <a:lstStyle/>
            <a:p>
              <a:endParaRPr lang="en-CA"/>
            </a:p>
          </p:txBody>
        </p:sp>
        <p:sp>
          <p:nvSpPr>
            <p:cNvPr id="16" name="TextBox 16"/>
            <p:cNvSpPr txBox="1"/>
            <p:nvPr/>
          </p:nvSpPr>
          <p:spPr>
            <a:xfrm>
              <a:off x="127000" y="-38100"/>
              <a:ext cx="1286969" cy="647700"/>
            </a:xfrm>
            <a:prstGeom prst="rect">
              <a:avLst/>
            </a:prstGeom>
          </p:spPr>
          <p:txBody>
            <a:bodyPr lIns="50800" tIns="50800" rIns="50800" bIns="50800" rtlCol="0" anchor="ctr"/>
            <a:lstStyle/>
            <a:p>
              <a:pPr algn="ctr">
                <a:lnSpc>
                  <a:spcPts val="2659"/>
                </a:lnSpc>
                <a:spcBef>
                  <a:spcPct val="0"/>
                </a:spcBef>
              </a:pPr>
              <a:endParaRPr/>
            </a:p>
          </p:txBody>
        </p:sp>
      </p:grpSp>
      <p:grpSp>
        <p:nvGrpSpPr>
          <p:cNvPr id="17" name="Group 17"/>
          <p:cNvGrpSpPr/>
          <p:nvPr/>
        </p:nvGrpSpPr>
        <p:grpSpPr>
          <a:xfrm rot="219768">
            <a:off x="4930141" y="475133"/>
            <a:ext cx="9157652" cy="1408684"/>
            <a:chOff x="0" y="0"/>
            <a:chExt cx="2641949" cy="406400"/>
          </a:xfrm>
        </p:grpSpPr>
        <p:sp>
          <p:nvSpPr>
            <p:cNvPr id="18" name="Freeform 18"/>
            <p:cNvSpPr/>
            <p:nvPr/>
          </p:nvSpPr>
          <p:spPr>
            <a:xfrm>
              <a:off x="0" y="0"/>
              <a:ext cx="2641949" cy="406400"/>
            </a:xfrm>
            <a:custGeom>
              <a:avLst/>
              <a:gdLst/>
              <a:ahLst/>
              <a:cxnLst/>
              <a:rect l="l" t="t" r="r" b="b"/>
              <a:pathLst>
                <a:path w="2641949" h="406400">
                  <a:moveTo>
                    <a:pt x="2438749" y="0"/>
                  </a:moveTo>
                  <a:cubicBezTo>
                    <a:pt x="2550973" y="0"/>
                    <a:pt x="2641949" y="90976"/>
                    <a:pt x="2641949" y="203200"/>
                  </a:cubicBezTo>
                  <a:cubicBezTo>
                    <a:pt x="2641949" y="315424"/>
                    <a:pt x="2550973" y="406400"/>
                    <a:pt x="2438749" y="406400"/>
                  </a:cubicBezTo>
                  <a:lnTo>
                    <a:pt x="203200" y="406400"/>
                  </a:lnTo>
                  <a:cubicBezTo>
                    <a:pt x="90976" y="406400"/>
                    <a:pt x="0" y="315424"/>
                    <a:pt x="0" y="203200"/>
                  </a:cubicBezTo>
                  <a:cubicBezTo>
                    <a:pt x="0" y="90976"/>
                    <a:pt x="90976" y="0"/>
                    <a:pt x="203200" y="0"/>
                  </a:cubicBezTo>
                  <a:close/>
                </a:path>
              </a:pathLst>
            </a:custGeom>
            <a:solidFill>
              <a:srgbClr val="FFEBCF"/>
            </a:solidFill>
          </p:spPr>
          <p:txBody>
            <a:bodyPr/>
            <a:lstStyle/>
            <a:p>
              <a:endParaRPr lang="en-CA"/>
            </a:p>
          </p:txBody>
        </p:sp>
        <p:sp>
          <p:nvSpPr>
            <p:cNvPr id="19" name="TextBox 19"/>
            <p:cNvSpPr txBox="1"/>
            <p:nvPr/>
          </p:nvSpPr>
          <p:spPr>
            <a:xfrm>
              <a:off x="0" y="-38100"/>
              <a:ext cx="2641949" cy="444500"/>
            </a:xfrm>
            <a:prstGeom prst="rect">
              <a:avLst/>
            </a:prstGeom>
          </p:spPr>
          <p:txBody>
            <a:bodyPr lIns="50800" tIns="50800" rIns="50800" bIns="50800" rtlCol="0" anchor="ctr"/>
            <a:lstStyle/>
            <a:p>
              <a:pPr algn="ctr">
                <a:lnSpc>
                  <a:spcPts val="2659"/>
                </a:lnSpc>
                <a:spcBef>
                  <a:spcPct val="0"/>
                </a:spcBef>
              </a:pPr>
              <a:endParaRPr/>
            </a:p>
          </p:txBody>
        </p:sp>
      </p:grpSp>
      <p:grpSp>
        <p:nvGrpSpPr>
          <p:cNvPr id="20" name="Group 20"/>
          <p:cNvGrpSpPr/>
          <p:nvPr/>
        </p:nvGrpSpPr>
        <p:grpSpPr>
          <a:xfrm rot="-206629">
            <a:off x="5151971" y="2840265"/>
            <a:ext cx="7818190" cy="1408684"/>
            <a:chOff x="0" y="0"/>
            <a:chExt cx="2255519" cy="406400"/>
          </a:xfrm>
        </p:grpSpPr>
        <p:sp>
          <p:nvSpPr>
            <p:cNvPr id="21" name="Freeform 21"/>
            <p:cNvSpPr/>
            <p:nvPr/>
          </p:nvSpPr>
          <p:spPr>
            <a:xfrm>
              <a:off x="0" y="0"/>
              <a:ext cx="2255519" cy="406400"/>
            </a:xfrm>
            <a:custGeom>
              <a:avLst/>
              <a:gdLst/>
              <a:ahLst/>
              <a:cxnLst/>
              <a:rect l="l" t="t" r="r" b="b"/>
              <a:pathLst>
                <a:path w="2255519" h="406400">
                  <a:moveTo>
                    <a:pt x="2052319" y="0"/>
                  </a:moveTo>
                  <a:cubicBezTo>
                    <a:pt x="2164543" y="0"/>
                    <a:pt x="2255519" y="90976"/>
                    <a:pt x="2255519" y="203200"/>
                  </a:cubicBezTo>
                  <a:cubicBezTo>
                    <a:pt x="2255519" y="315424"/>
                    <a:pt x="2164543" y="406400"/>
                    <a:pt x="2052319" y="406400"/>
                  </a:cubicBezTo>
                  <a:lnTo>
                    <a:pt x="203200" y="406400"/>
                  </a:lnTo>
                  <a:cubicBezTo>
                    <a:pt x="90976" y="406400"/>
                    <a:pt x="0" y="315424"/>
                    <a:pt x="0" y="203200"/>
                  </a:cubicBezTo>
                  <a:cubicBezTo>
                    <a:pt x="0" y="90976"/>
                    <a:pt x="90976" y="0"/>
                    <a:pt x="203200" y="0"/>
                  </a:cubicBezTo>
                  <a:close/>
                </a:path>
              </a:pathLst>
            </a:custGeom>
            <a:solidFill>
              <a:srgbClr val="FFEBCF"/>
            </a:solidFill>
          </p:spPr>
          <p:txBody>
            <a:bodyPr/>
            <a:lstStyle/>
            <a:p>
              <a:endParaRPr lang="en-CA"/>
            </a:p>
          </p:txBody>
        </p:sp>
        <p:sp>
          <p:nvSpPr>
            <p:cNvPr id="22" name="TextBox 22"/>
            <p:cNvSpPr txBox="1"/>
            <p:nvPr/>
          </p:nvSpPr>
          <p:spPr>
            <a:xfrm>
              <a:off x="0" y="-38100"/>
              <a:ext cx="2255519" cy="444500"/>
            </a:xfrm>
            <a:prstGeom prst="rect">
              <a:avLst/>
            </a:prstGeom>
          </p:spPr>
          <p:txBody>
            <a:bodyPr lIns="50800" tIns="50800" rIns="50800" bIns="50800" rtlCol="0" anchor="ctr"/>
            <a:lstStyle/>
            <a:p>
              <a:pPr algn="ctr">
                <a:lnSpc>
                  <a:spcPts val="2659"/>
                </a:lnSpc>
                <a:spcBef>
                  <a:spcPct val="0"/>
                </a:spcBef>
              </a:pPr>
              <a:endParaRPr/>
            </a:p>
          </p:txBody>
        </p:sp>
      </p:grpSp>
      <p:sp>
        <p:nvSpPr>
          <p:cNvPr id="23" name="TextBox 23"/>
          <p:cNvSpPr txBox="1"/>
          <p:nvPr/>
        </p:nvSpPr>
        <p:spPr>
          <a:xfrm>
            <a:off x="5116720" y="608025"/>
            <a:ext cx="8423573" cy="3489960"/>
          </a:xfrm>
          <a:prstGeom prst="rect">
            <a:avLst/>
          </a:prstGeom>
        </p:spPr>
        <p:txBody>
          <a:bodyPr lIns="0" tIns="0" rIns="0" bIns="0" rtlCol="0" anchor="t">
            <a:spAutoFit/>
          </a:bodyPr>
          <a:lstStyle/>
          <a:p>
            <a:pPr algn="ctr">
              <a:lnSpc>
                <a:spcPts val="9120"/>
              </a:lnSpc>
            </a:pPr>
            <a:r>
              <a:rPr lang="en-US" sz="8000">
                <a:solidFill>
                  <a:srgbClr val="43270F"/>
                </a:solidFill>
                <a:latin typeface="More Sugar"/>
                <a:ea typeface="More Sugar"/>
                <a:cs typeface="More Sugar"/>
                <a:sym typeface="More Sugar"/>
              </a:rPr>
              <a:t>MERCI POUR VOTRE ATTENTION</a:t>
            </a:r>
          </a:p>
        </p:txBody>
      </p:sp>
      <p:grpSp>
        <p:nvGrpSpPr>
          <p:cNvPr id="24" name="Group 24"/>
          <p:cNvGrpSpPr/>
          <p:nvPr/>
        </p:nvGrpSpPr>
        <p:grpSpPr>
          <a:xfrm>
            <a:off x="-2813459" y="-247768"/>
            <a:ext cx="7215673" cy="2854486"/>
            <a:chOff x="0" y="0"/>
            <a:chExt cx="1540969" cy="609600"/>
          </a:xfrm>
        </p:grpSpPr>
        <p:sp>
          <p:nvSpPr>
            <p:cNvPr id="25" name="Freeform 25"/>
            <p:cNvSpPr/>
            <p:nvPr/>
          </p:nvSpPr>
          <p:spPr>
            <a:xfrm>
              <a:off x="0" y="0"/>
              <a:ext cx="1540969" cy="609600"/>
            </a:xfrm>
            <a:custGeom>
              <a:avLst/>
              <a:gdLst/>
              <a:ahLst/>
              <a:cxnLst/>
              <a:rect l="l" t="t" r="r" b="b"/>
              <a:pathLst>
                <a:path w="1540969" h="609600">
                  <a:moveTo>
                    <a:pt x="203200" y="609600"/>
                  </a:moveTo>
                  <a:lnTo>
                    <a:pt x="1337769" y="609600"/>
                  </a:lnTo>
                  <a:lnTo>
                    <a:pt x="1540969" y="0"/>
                  </a:lnTo>
                  <a:lnTo>
                    <a:pt x="0" y="0"/>
                  </a:lnTo>
                  <a:lnTo>
                    <a:pt x="203200" y="609600"/>
                  </a:lnTo>
                  <a:close/>
                </a:path>
              </a:pathLst>
            </a:custGeom>
            <a:solidFill>
              <a:srgbClr val="EDFDFA"/>
            </a:solidFill>
          </p:spPr>
          <p:txBody>
            <a:bodyPr/>
            <a:lstStyle/>
            <a:p>
              <a:endParaRPr lang="en-CA"/>
            </a:p>
          </p:txBody>
        </p:sp>
        <p:sp>
          <p:nvSpPr>
            <p:cNvPr id="26" name="TextBox 26"/>
            <p:cNvSpPr txBox="1"/>
            <p:nvPr/>
          </p:nvSpPr>
          <p:spPr>
            <a:xfrm>
              <a:off x="127000" y="-38100"/>
              <a:ext cx="1286969" cy="647700"/>
            </a:xfrm>
            <a:prstGeom prst="rect">
              <a:avLst/>
            </a:prstGeom>
          </p:spPr>
          <p:txBody>
            <a:bodyPr lIns="50800" tIns="50800" rIns="50800" bIns="50800" rtlCol="0" anchor="ctr"/>
            <a:lstStyle/>
            <a:p>
              <a:pPr algn="ctr">
                <a:lnSpc>
                  <a:spcPts val="2659"/>
                </a:lnSpc>
                <a:spcBef>
                  <a:spcPct val="0"/>
                </a:spcBef>
              </a:pPr>
              <a:endParaRPr/>
            </a:p>
          </p:txBody>
        </p:sp>
      </p:grpSp>
      <p:sp>
        <p:nvSpPr>
          <p:cNvPr id="27" name="Freeform 27"/>
          <p:cNvSpPr/>
          <p:nvPr/>
        </p:nvSpPr>
        <p:spPr>
          <a:xfrm>
            <a:off x="0" y="9294495"/>
            <a:ext cx="3324225" cy="992505"/>
          </a:xfrm>
          <a:custGeom>
            <a:avLst/>
            <a:gdLst/>
            <a:ahLst/>
            <a:cxnLst/>
            <a:rect l="l" t="t" r="r" b="b"/>
            <a:pathLst>
              <a:path w="3324225" h="992505">
                <a:moveTo>
                  <a:pt x="0" y="0"/>
                </a:moveTo>
                <a:lnTo>
                  <a:pt x="3324225" y="0"/>
                </a:lnTo>
                <a:lnTo>
                  <a:pt x="3324225" y="992505"/>
                </a:lnTo>
                <a:lnTo>
                  <a:pt x="0" y="992505"/>
                </a:lnTo>
                <a:lnTo>
                  <a:pt x="0" y="0"/>
                </a:lnTo>
                <a:close/>
              </a:path>
            </a:pathLst>
          </a:custGeom>
          <a:blipFill>
            <a:blip r:embed="rId5"/>
            <a:stretch>
              <a:fillRect l="-179" r="-179"/>
            </a:stretch>
          </a:blipFill>
        </p:spPr>
        <p:txBody>
          <a:bodyPr/>
          <a:lstStyle/>
          <a:p>
            <a:endParaRPr lang="en-CA"/>
          </a:p>
        </p:txBody>
      </p:sp>
      <p:sp>
        <p:nvSpPr>
          <p:cNvPr id="28" name="Freeform 28"/>
          <p:cNvSpPr/>
          <p:nvPr/>
        </p:nvSpPr>
        <p:spPr>
          <a:xfrm>
            <a:off x="13590598" y="9398858"/>
            <a:ext cx="4697402" cy="975174"/>
          </a:xfrm>
          <a:custGeom>
            <a:avLst/>
            <a:gdLst/>
            <a:ahLst/>
            <a:cxnLst/>
            <a:rect l="l" t="t" r="r" b="b"/>
            <a:pathLst>
              <a:path w="4697402" h="975174">
                <a:moveTo>
                  <a:pt x="0" y="0"/>
                </a:moveTo>
                <a:lnTo>
                  <a:pt x="4697402" y="0"/>
                </a:lnTo>
                <a:lnTo>
                  <a:pt x="4697402" y="975174"/>
                </a:lnTo>
                <a:lnTo>
                  <a:pt x="0" y="975174"/>
                </a:lnTo>
                <a:lnTo>
                  <a:pt x="0" y="0"/>
                </a:lnTo>
                <a:close/>
              </a:path>
            </a:pathLst>
          </a:custGeom>
          <a:blipFill>
            <a:blip r:embed="rId6"/>
            <a:stretch>
              <a:fillRect l="-5134" t="-201950" b="-204482"/>
            </a:stretch>
          </a:blipFill>
        </p:spPr>
        <p:txBody>
          <a:bodyPr/>
          <a:lstStyle/>
          <a:p>
            <a:endParaRPr lang="en-CA"/>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TotalTime>
  <Words>781</Words>
  <Application>Microsoft Office PowerPoint</Application>
  <PresentationFormat>Personnalisé</PresentationFormat>
  <Paragraphs>89</Paragraphs>
  <Slides>10</Slides>
  <Notes>0</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10</vt:i4>
      </vt:variant>
    </vt:vector>
  </HeadingPairs>
  <TitlesOfParts>
    <vt:vector size="20" baseType="lpstr">
      <vt:lpstr>Calibri</vt:lpstr>
      <vt:lpstr>More Sugar</vt:lpstr>
      <vt:lpstr>Glacial Indifference</vt:lpstr>
      <vt:lpstr>Montserrat</vt:lpstr>
      <vt:lpstr>Montserrat Bold</vt:lpstr>
      <vt:lpstr>Glacial Indifference Italics</vt:lpstr>
      <vt:lpstr>Handyman</vt:lpstr>
      <vt:lpstr>Glacial Indifference Bold</vt:lpstr>
      <vt:lpstr>Arial</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Peach and Teal Handdrawn Charity and Volunteering Presentation</dc:title>
  <cp:lastModifiedBy>Bénévolat CABBC</cp:lastModifiedBy>
  <cp:revision>2</cp:revision>
  <dcterms:created xsi:type="dcterms:W3CDTF">2006-08-16T00:00:00Z</dcterms:created>
  <dcterms:modified xsi:type="dcterms:W3CDTF">2026-09-01T14:43:52Z</dcterms:modified>
  <dc:identifier>DAHTlhWnY4k</dc:identifier>
</cp:coreProperties>
</file>