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6858000" cy="9144000"/>
  <p:embeddedFontLst>
    <p:embeddedFont>
      <p:font typeface="Etna Sans Serif" panose="020B0604020202020204" charset="0"/>
      <p:regular r:id="rId14"/>
    </p:embeddedFont>
    <p:embeddedFont>
      <p:font typeface="Montserrat" panose="00000500000000000000" pitchFamily="2" charset="0"/>
      <p:regular r:id="rId15"/>
    </p:embeddedFont>
    <p:embeddedFont>
      <p:font typeface="Montserrat Bold" panose="020B0604020202020204" charset="0"/>
      <p:regular r:id="rId16"/>
    </p:embeddedFont>
    <p:embeddedFont>
      <p:font typeface="More Sugar" panose="020B0604020202020204" charset="0"/>
      <p:regular r:id="rId17"/>
    </p:embeddedFont>
    <p:embeddedFont>
      <p:font typeface="Poppins" panose="00000500000000000000" pitchFamily="2" charset="0"/>
      <p:regular r:id="rId18"/>
    </p:embeddedFont>
    <p:embeddedFont>
      <p:font typeface="Poppins Bold" panose="020B0604020202020204"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91"/>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svg"/><Relationship Id="rId1" Type="http://schemas.openxmlformats.org/officeDocument/2006/relationships/slideLayout" Target="../slideLayouts/slideLayout7.xml"/><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387951" y="4811876"/>
            <a:ext cx="12892226" cy="4412143"/>
            <a:chOff x="0" y="0"/>
            <a:chExt cx="1571488" cy="537815"/>
          </a:xfrm>
        </p:grpSpPr>
        <p:sp>
          <p:nvSpPr>
            <p:cNvPr id="3" name="Freeform 3"/>
            <p:cNvSpPr/>
            <p:nvPr/>
          </p:nvSpPr>
          <p:spPr>
            <a:xfrm>
              <a:off x="0" y="0"/>
              <a:ext cx="1571488" cy="537815"/>
            </a:xfrm>
            <a:custGeom>
              <a:avLst/>
              <a:gdLst/>
              <a:ahLst/>
              <a:cxnLst/>
              <a:rect l="l" t="t" r="r" b="b"/>
              <a:pathLst>
                <a:path w="1571488" h="537815">
                  <a:moveTo>
                    <a:pt x="203200" y="0"/>
                  </a:moveTo>
                  <a:lnTo>
                    <a:pt x="1368288" y="0"/>
                  </a:lnTo>
                  <a:lnTo>
                    <a:pt x="1571488" y="537815"/>
                  </a:lnTo>
                  <a:lnTo>
                    <a:pt x="0" y="537815"/>
                  </a:lnTo>
                  <a:lnTo>
                    <a:pt x="203200" y="0"/>
                  </a:lnTo>
                  <a:close/>
                </a:path>
              </a:pathLst>
            </a:custGeom>
            <a:solidFill>
              <a:srgbClr val="D0A5B3"/>
            </a:solidFill>
          </p:spPr>
          <p:txBody>
            <a:bodyPr/>
            <a:lstStyle/>
            <a:p>
              <a:endParaRPr lang="en-CA"/>
            </a:p>
          </p:txBody>
        </p:sp>
        <p:sp>
          <p:nvSpPr>
            <p:cNvPr id="4" name="TextBox 4"/>
            <p:cNvSpPr txBox="1"/>
            <p:nvPr/>
          </p:nvSpPr>
          <p:spPr>
            <a:xfrm>
              <a:off x="127000" y="-57150"/>
              <a:ext cx="1317488" cy="594965"/>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rot="-10800000">
            <a:off x="-1485414" y="1929404"/>
            <a:ext cx="21315303" cy="2882472"/>
            <a:chOff x="0" y="0"/>
            <a:chExt cx="3087732" cy="417555"/>
          </a:xfrm>
        </p:grpSpPr>
        <p:sp>
          <p:nvSpPr>
            <p:cNvPr id="6" name="Freeform 6"/>
            <p:cNvSpPr/>
            <p:nvPr/>
          </p:nvSpPr>
          <p:spPr>
            <a:xfrm>
              <a:off x="0" y="0"/>
              <a:ext cx="3087732" cy="417555"/>
            </a:xfrm>
            <a:custGeom>
              <a:avLst/>
              <a:gdLst/>
              <a:ahLst/>
              <a:cxnLst/>
              <a:rect l="l" t="t" r="r" b="b"/>
              <a:pathLst>
                <a:path w="3087732" h="417555">
                  <a:moveTo>
                    <a:pt x="203200" y="0"/>
                  </a:moveTo>
                  <a:lnTo>
                    <a:pt x="2884532" y="0"/>
                  </a:lnTo>
                  <a:lnTo>
                    <a:pt x="3087732" y="417555"/>
                  </a:lnTo>
                  <a:lnTo>
                    <a:pt x="0" y="417555"/>
                  </a:lnTo>
                  <a:lnTo>
                    <a:pt x="203200" y="0"/>
                  </a:lnTo>
                  <a:close/>
                </a:path>
              </a:pathLst>
            </a:custGeom>
            <a:solidFill>
              <a:srgbClr val="FFF3C1"/>
            </a:solidFill>
          </p:spPr>
          <p:txBody>
            <a:bodyPr/>
            <a:lstStyle/>
            <a:p>
              <a:endParaRPr lang="en-CA"/>
            </a:p>
          </p:txBody>
        </p:sp>
        <p:sp>
          <p:nvSpPr>
            <p:cNvPr id="7" name="TextBox 7"/>
            <p:cNvSpPr txBox="1"/>
            <p:nvPr/>
          </p:nvSpPr>
          <p:spPr>
            <a:xfrm>
              <a:off x="127000" y="-57150"/>
              <a:ext cx="2833732" cy="474705"/>
            </a:xfrm>
            <a:prstGeom prst="rect">
              <a:avLst/>
            </a:prstGeom>
          </p:spPr>
          <p:txBody>
            <a:bodyPr lIns="50800" tIns="50800" rIns="50800" bIns="50800" rtlCol="0" anchor="ctr"/>
            <a:lstStyle/>
            <a:p>
              <a:pPr algn="ctr">
                <a:lnSpc>
                  <a:spcPts val="2659"/>
                </a:lnSpc>
                <a:spcBef>
                  <a:spcPct val="0"/>
                </a:spcBef>
              </a:pPr>
              <a:endParaRPr/>
            </a:p>
          </p:txBody>
        </p:sp>
      </p:grpSp>
      <p:sp>
        <p:nvSpPr>
          <p:cNvPr id="8" name="Freeform 8"/>
          <p:cNvSpPr/>
          <p:nvPr/>
        </p:nvSpPr>
        <p:spPr>
          <a:xfrm>
            <a:off x="840679" y="5001188"/>
            <a:ext cx="5110839" cy="4222831"/>
          </a:xfrm>
          <a:custGeom>
            <a:avLst/>
            <a:gdLst/>
            <a:ahLst/>
            <a:cxnLst/>
            <a:rect l="l" t="t" r="r" b="b"/>
            <a:pathLst>
              <a:path w="5110839" h="4222831">
                <a:moveTo>
                  <a:pt x="0" y="0"/>
                </a:moveTo>
                <a:lnTo>
                  <a:pt x="5110839" y="0"/>
                </a:lnTo>
                <a:lnTo>
                  <a:pt x="5110839" y="4222831"/>
                </a:lnTo>
                <a:lnTo>
                  <a:pt x="0" y="422283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CA"/>
          </a:p>
        </p:txBody>
      </p:sp>
      <p:grpSp>
        <p:nvGrpSpPr>
          <p:cNvPr id="9" name="Group 9"/>
          <p:cNvGrpSpPr/>
          <p:nvPr/>
        </p:nvGrpSpPr>
        <p:grpSpPr>
          <a:xfrm>
            <a:off x="9491031" y="6258681"/>
            <a:ext cx="1211426" cy="1211426"/>
            <a:chOff x="0" y="0"/>
            <a:chExt cx="647700" cy="647700"/>
          </a:xfrm>
        </p:grpSpPr>
        <p:sp>
          <p:nvSpPr>
            <p:cNvPr id="10" name="Freeform 10"/>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FEA084"/>
            </a:solidFill>
          </p:spPr>
          <p:txBody>
            <a:bodyPr/>
            <a:lstStyle/>
            <a:p>
              <a:endParaRPr lang="en-CA"/>
            </a:p>
          </p:txBody>
        </p:sp>
        <p:sp>
          <p:nvSpPr>
            <p:cNvPr id="11" name="TextBox 11"/>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grpSp>
        <p:nvGrpSpPr>
          <p:cNvPr id="12" name="Group 12"/>
          <p:cNvGrpSpPr/>
          <p:nvPr/>
        </p:nvGrpSpPr>
        <p:grpSpPr>
          <a:xfrm>
            <a:off x="234966" y="3600450"/>
            <a:ext cx="1211426" cy="1211426"/>
            <a:chOff x="0" y="0"/>
            <a:chExt cx="647700" cy="647700"/>
          </a:xfrm>
        </p:grpSpPr>
        <p:sp>
          <p:nvSpPr>
            <p:cNvPr id="13" name="Freeform 13"/>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B8B55F"/>
            </a:solidFill>
          </p:spPr>
          <p:txBody>
            <a:bodyPr/>
            <a:lstStyle/>
            <a:p>
              <a:endParaRPr lang="en-CA"/>
            </a:p>
          </p:txBody>
        </p:sp>
        <p:sp>
          <p:nvSpPr>
            <p:cNvPr id="14" name="TextBox 14"/>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grpSp>
        <p:nvGrpSpPr>
          <p:cNvPr id="15" name="Group 15"/>
          <p:cNvGrpSpPr/>
          <p:nvPr/>
        </p:nvGrpSpPr>
        <p:grpSpPr>
          <a:xfrm>
            <a:off x="16364598" y="877925"/>
            <a:ext cx="1211426" cy="1211426"/>
            <a:chOff x="0" y="0"/>
            <a:chExt cx="647700" cy="647700"/>
          </a:xfrm>
        </p:grpSpPr>
        <p:sp>
          <p:nvSpPr>
            <p:cNvPr id="16" name="Freeform 16"/>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B8B55F"/>
            </a:solidFill>
          </p:spPr>
          <p:txBody>
            <a:bodyPr/>
            <a:lstStyle/>
            <a:p>
              <a:endParaRPr lang="en-CA"/>
            </a:p>
          </p:txBody>
        </p:sp>
        <p:sp>
          <p:nvSpPr>
            <p:cNvPr id="17" name="TextBox 17"/>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grpSp>
        <p:nvGrpSpPr>
          <p:cNvPr id="18" name="Group 18"/>
          <p:cNvGrpSpPr/>
          <p:nvPr/>
        </p:nvGrpSpPr>
        <p:grpSpPr>
          <a:xfrm>
            <a:off x="16653587" y="8083069"/>
            <a:ext cx="1211426" cy="1211426"/>
            <a:chOff x="0" y="0"/>
            <a:chExt cx="647700" cy="647700"/>
          </a:xfrm>
        </p:grpSpPr>
        <p:sp>
          <p:nvSpPr>
            <p:cNvPr id="19" name="Freeform 19"/>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F5623B"/>
            </a:solidFill>
          </p:spPr>
          <p:txBody>
            <a:bodyPr/>
            <a:lstStyle/>
            <a:p>
              <a:endParaRPr lang="en-CA"/>
            </a:p>
          </p:txBody>
        </p:sp>
        <p:sp>
          <p:nvSpPr>
            <p:cNvPr id="20" name="TextBox 20"/>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sp>
        <p:nvSpPr>
          <p:cNvPr id="21" name="TextBox 21"/>
          <p:cNvSpPr txBox="1"/>
          <p:nvPr/>
        </p:nvSpPr>
        <p:spPr>
          <a:xfrm>
            <a:off x="9860336" y="2100854"/>
            <a:ext cx="7279810" cy="3565272"/>
          </a:xfrm>
          <a:prstGeom prst="rect">
            <a:avLst/>
          </a:prstGeom>
        </p:spPr>
        <p:txBody>
          <a:bodyPr lIns="0" tIns="0" rIns="0" bIns="0" rtlCol="0" anchor="t">
            <a:spAutoFit/>
          </a:bodyPr>
          <a:lstStyle/>
          <a:p>
            <a:pPr algn="r">
              <a:lnSpc>
                <a:spcPts val="9292"/>
              </a:lnSpc>
            </a:pPr>
            <a:r>
              <a:rPr lang="en-US" sz="9200">
                <a:solidFill>
                  <a:srgbClr val="914338"/>
                </a:solidFill>
                <a:latin typeface="Etna Sans Serif"/>
                <a:ea typeface="Etna Sans Serif"/>
                <a:cs typeface="Etna Sans Serif"/>
                <a:sym typeface="Etna Sans Serif"/>
              </a:rPr>
              <a:t>Les Offres de Bénévolat</a:t>
            </a:r>
          </a:p>
          <a:p>
            <a:pPr algn="r">
              <a:lnSpc>
                <a:spcPts val="9292"/>
              </a:lnSpc>
            </a:pPr>
            <a:endParaRPr lang="en-US" sz="9200">
              <a:solidFill>
                <a:srgbClr val="914338"/>
              </a:solidFill>
              <a:latin typeface="Etna Sans Serif"/>
              <a:ea typeface="Etna Sans Serif"/>
              <a:cs typeface="Etna Sans Serif"/>
              <a:sym typeface="Etna Sans Serif"/>
            </a:endParaRPr>
          </a:p>
        </p:txBody>
      </p:sp>
      <p:sp>
        <p:nvSpPr>
          <p:cNvPr id="22" name="TextBox 22"/>
          <p:cNvSpPr txBox="1"/>
          <p:nvPr/>
        </p:nvSpPr>
        <p:spPr>
          <a:xfrm>
            <a:off x="8896419" y="8918649"/>
            <a:ext cx="3368104" cy="339725"/>
          </a:xfrm>
          <a:prstGeom prst="rect">
            <a:avLst/>
          </a:prstGeom>
        </p:spPr>
        <p:txBody>
          <a:bodyPr lIns="0" tIns="0" rIns="0" bIns="0" rtlCol="0" anchor="t">
            <a:spAutoFit/>
          </a:bodyPr>
          <a:lstStyle/>
          <a:p>
            <a:pPr algn="l">
              <a:lnSpc>
                <a:spcPts val="2800"/>
              </a:lnSpc>
            </a:pPr>
            <a:r>
              <a:rPr lang="en-US" sz="2000">
                <a:solidFill>
                  <a:srgbClr val="914338"/>
                </a:solidFill>
                <a:latin typeface="Montserrat"/>
                <a:ea typeface="Montserrat"/>
                <a:cs typeface="Montserrat"/>
                <a:sym typeface="Montserrat"/>
              </a:rPr>
              <a:t>Présenté par:</a:t>
            </a:r>
          </a:p>
        </p:txBody>
      </p:sp>
      <p:sp>
        <p:nvSpPr>
          <p:cNvPr id="23" name="TextBox 23"/>
          <p:cNvSpPr txBox="1"/>
          <p:nvPr/>
        </p:nvSpPr>
        <p:spPr>
          <a:xfrm>
            <a:off x="8896419" y="9220200"/>
            <a:ext cx="3368104" cy="339725"/>
          </a:xfrm>
          <a:prstGeom prst="rect">
            <a:avLst/>
          </a:prstGeom>
        </p:spPr>
        <p:txBody>
          <a:bodyPr lIns="0" tIns="0" rIns="0" bIns="0" rtlCol="0" anchor="t">
            <a:spAutoFit/>
          </a:bodyPr>
          <a:lstStyle/>
          <a:p>
            <a:pPr algn="l">
              <a:lnSpc>
                <a:spcPts val="2800"/>
              </a:lnSpc>
            </a:pPr>
            <a:r>
              <a:rPr lang="en-US" sz="2000" b="1">
                <a:solidFill>
                  <a:srgbClr val="914338"/>
                </a:solidFill>
                <a:latin typeface="Montserrat Bold"/>
                <a:ea typeface="Montserrat Bold"/>
                <a:cs typeface="Montserrat Bold"/>
                <a:sym typeface="Montserrat Bold"/>
              </a:rPr>
              <a:t>Dihia Braik</a:t>
            </a:r>
          </a:p>
        </p:txBody>
      </p:sp>
      <p:sp>
        <p:nvSpPr>
          <p:cNvPr id="24" name="TextBox 24"/>
          <p:cNvSpPr txBox="1"/>
          <p:nvPr/>
        </p:nvSpPr>
        <p:spPr>
          <a:xfrm>
            <a:off x="3260016" y="104775"/>
            <a:ext cx="11767967" cy="1564005"/>
          </a:xfrm>
          <a:prstGeom prst="rect">
            <a:avLst/>
          </a:prstGeom>
        </p:spPr>
        <p:txBody>
          <a:bodyPr lIns="0" tIns="0" rIns="0" bIns="0" rtlCol="0" anchor="t">
            <a:spAutoFit/>
          </a:bodyPr>
          <a:lstStyle/>
          <a:p>
            <a:pPr algn="ctr">
              <a:lnSpc>
                <a:spcPts val="6060"/>
              </a:lnSpc>
            </a:pPr>
            <a:r>
              <a:rPr lang="en-US" sz="6000">
                <a:solidFill>
                  <a:srgbClr val="914338"/>
                </a:solidFill>
                <a:latin typeface="Etna Sans Serif"/>
                <a:ea typeface="Etna Sans Serif"/>
                <a:cs typeface="Etna Sans Serif"/>
                <a:sym typeface="Etna Sans Serif"/>
              </a:rPr>
              <a:t>Programme BdeBénévole </a:t>
            </a:r>
          </a:p>
          <a:p>
            <a:pPr algn="ctr">
              <a:lnSpc>
                <a:spcPts val="6060"/>
              </a:lnSpc>
            </a:pPr>
            <a:r>
              <a:rPr lang="en-US" sz="6000">
                <a:solidFill>
                  <a:srgbClr val="914338"/>
                </a:solidFill>
                <a:latin typeface="Etna Sans Serif"/>
                <a:ea typeface="Etna Sans Serif"/>
                <a:cs typeface="Etna Sans Serif"/>
                <a:sym typeface="Etna Sans Serif"/>
              </a:rPr>
              <a:t>Saison Automne 2026</a:t>
            </a:r>
          </a:p>
        </p:txBody>
      </p:sp>
      <p:sp>
        <p:nvSpPr>
          <p:cNvPr id="25" name="Freeform 25"/>
          <p:cNvSpPr/>
          <p:nvPr/>
        </p:nvSpPr>
        <p:spPr>
          <a:xfrm>
            <a:off x="0" y="9294495"/>
            <a:ext cx="3324225" cy="992505"/>
          </a:xfrm>
          <a:custGeom>
            <a:avLst/>
            <a:gdLst/>
            <a:ahLst/>
            <a:cxnLst/>
            <a:rect l="l" t="t" r="r" b="b"/>
            <a:pathLst>
              <a:path w="3324225" h="992505">
                <a:moveTo>
                  <a:pt x="0" y="0"/>
                </a:moveTo>
                <a:lnTo>
                  <a:pt x="3324225" y="0"/>
                </a:lnTo>
                <a:lnTo>
                  <a:pt x="3324225" y="992505"/>
                </a:lnTo>
                <a:lnTo>
                  <a:pt x="0" y="992505"/>
                </a:lnTo>
                <a:lnTo>
                  <a:pt x="0" y="0"/>
                </a:lnTo>
                <a:close/>
              </a:path>
            </a:pathLst>
          </a:custGeom>
          <a:blipFill>
            <a:blip r:embed="rId3"/>
            <a:stretch>
              <a:fillRect l="-179" r="-179"/>
            </a:stretch>
          </a:blipFill>
        </p:spPr>
        <p:txBody>
          <a:bodyPr/>
          <a:lstStyle/>
          <a:p>
            <a:endParaRPr lang="en-CA"/>
          </a:p>
        </p:txBody>
      </p:sp>
      <p:sp>
        <p:nvSpPr>
          <p:cNvPr id="26" name="Freeform 26"/>
          <p:cNvSpPr/>
          <p:nvPr/>
        </p:nvSpPr>
        <p:spPr>
          <a:xfrm>
            <a:off x="13590598" y="9398858"/>
            <a:ext cx="4697402" cy="975174"/>
          </a:xfrm>
          <a:custGeom>
            <a:avLst/>
            <a:gdLst/>
            <a:ahLst/>
            <a:cxnLst/>
            <a:rect l="l" t="t" r="r" b="b"/>
            <a:pathLst>
              <a:path w="4697402" h="975174">
                <a:moveTo>
                  <a:pt x="0" y="0"/>
                </a:moveTo>
                <a:lnTo>
                  <a:pt x="4697402" y="0"/>
                </a:lnTo>
                <a:lnTo>
                  <a:pt x="4697402" y="975174"/>
                </a:lnTo>
                <a:lnTo>
                  <a:pt x="0" y="975174"/>
                </a:lnTo>
                <a:lnTo>
                  <a:pt x="0" y="0"/>
                </a:lnTo>
                <a:close/>
              </a:path>
            </a:pathLst>
          </a:custGeom>
          <a:blipFill>
            <a:blip r:embed="rId4"/>
            <a:stretch>
              <a:fillRect l="-5134" t="-201950" b="-204482"/>
            </a:stretch>
          </a:blipFill>
        </p:spPr>
        <p:txBody>
          <a:bodyPr/>
          <a:lstStyle/>
          <a:p>
            <a:endParaRPr lang="en-CA"/>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34966" y="8803399"/>
            <a:ext cx="1211426" cy="1211426"/>
            <a:chOff x="0" y="0"/>
            <a:chExt cx="647700" cy="647700"/>
          </a:xfrm>
        </p:grpSpPr>
        <p:sp>
          <p:nvSpPr>
            <p:cNvPr id="3" name="Freeform 3"/>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FEA084"/>
            </a:solidFill>
          </p:spPr>
          <p:txBody>
            <a:bodyPr/>
            <a:lstStyle/>
            <a:p>
              <a:endParaRPr lang="en-CA"/>
            </a:p>
          </p:txBody>
        </p:sp>
        <p:sp>
          <p:nvSpPr>
            <p:cNvPr id="4" name="TextBox 4"/>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234966" y="3600450"/>
            <a:ext cx="1211426" cy="1211426"/>
            <a:chOff x="0" y="0"/>
            <a:chExt cx="647700" cy="647700"/>
          </a:xfrm>
        </p:grpSpPr>
        <p:sp>
          <p:nvSpPr>
            <p:cNvPr id="6" name="Freeform 6"/>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B8B55F"/>
            </a:solidFill>
          </p:spPr>
          <p:txBody>
            <a:bodyPr/>
            <a:lstStyle/>
            <a:p>
              <a:endParaRPr lang="en-CA"/>
            </a:p>
          </p:txBody>
        </p:sp>
        <p:sp>
          <p:nvSpPr>
            <p:cNvPr id="7" name="TextBox 7"/>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grpSp>
        <p:nvGrpSpPr>
          <p:cNvPr id="8" name="Group 8"/>
          <p:cNvGrpSpPr/>
          <p:nvPr/>
        </p:nvGrpSpPr>
        <p:grpSpPr>
          <a:xfrm>
            <a:off x="16364598" y="877925"/>
            <a:ext cx="1211426" cy="1211426"/>
            <a:chOff x="0" y="0"/>
            <a:chExt cx="647700" cy="647700"/>
          </a:xfrm>
        </p:grpSpPr>
        <p:sp>
          <p:nvSpPr>
            <p:cNvPr id="9" name="Freeform 9"/>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B8B55F"/>
            </a:solidFill>
          </p:spPr>
          <p:txBody>
            <a:bodyPr/>
            <a:lstStyle/>
            <a:p>
              <a:endParaRPr lang="en-CA"/>
            </a:p>
          </p:txBody>
        </p:sp>
        <p:sp>
          <p:nvSpPr>
            <p:cNvPr id="10" name="TextBox 10"/>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grpSp>
        <p:nvGrpSpPr>
          <p:cNvPr id="11" name="Group 11"/>
          <p:cNvGrpSpPr/>
          <p:nvPr/>
        </p:nvGrpSpPr>
        <p:grpSpPr>
          <a:xfrm>
            <a:off x="16653587" y="8083069"/>
            <a:ext cx="1211426" cy="1211426"/>
            <a:chOff x="0" y="0"/>
            <a:chExt cx="647700" cy="647700"/>
          </a:xfrm>
        </p:grpSpPr>
        <p:sp>
          <p:nvSpPr>
            <p:cNvPr id="12" name="Freeform 12"/>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F5623B"/>
            </a:solidFill>
          </p:spPr>
          <p:txBody>
            <a:bodyPr/>
            <a:lstStyle/>
            <a:p>
              <a:endParaRPr lang="en-CA"/>
            </a:p>
          </p:txBody>
        </p:sp>
        <p:sp>
          <p:nvSpPr>
            <p:cNvPr id="13" name="TextBox 13"/>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sp>
        <p:nvSpPr>
          <p:cNvPr id="14" name="TextBox 14"/>
          <p:cNvSpPr txBox="1"/>
          <p:nvPr/>
        </p:nvSpPr>
        <p:spPr>
          <a:xfrm>
            <a:off x="8002759" y="9285922"/>
            <a:ext cx="3368104" cy="339725"/>
          </a:xfrm>
          <a:prstGeom prst="rect">
            <a:avLst/>
          </a:prstGeom>
        </p:spPr>
        <p:txBody>
          <a:bodyPr lIns="0" tIns="0" rIns="0" bIns="0" rtlCol="0" anchor="t">
            <a:spAutoFit/>
          </a:bodyPr>
          <a:lstStyle/>
          <a:p>
            <a:pPr algn="l">
              <a:lnSpc>
                <a:spcPts val="2800"/>
              </a:lnSpc>
            </a:pPr>
            <a:r>
              <a:rPr lang="en-US" sz="2000">
                <a:solidFill>
                  <a:srgbClr val="914338"/>
                </a:solidFill>
                <a:latin typeface="Montserrat"/>
                <a:ea typeface="Montserrat"/>
                <a:cs typeface="Montserrat"/>
                <a:sym typeface="Montserrat"/>
              </a:rPr>
              <a:t>Présenté par:</a:t>
            </a:r>
          </a:p>
        </p:txBody>
      </p:sp>
      <p:sp>
        <p:nvSpPr>
          <p:cNvPr id="15" name="TextBox 15"/>
          <p:cNvSpPr txBox="1"/>
          <p:nvPr/>
        </p:nvSpPr>
        <p:spPr>
          <a:xfrm>
            <a:off x="8002759" y="9744149"/>
            <a:ext cx="3368104" cy="339725"/>
          </a:xfrm>
          <a:prstGeom prst="rect">
            <a:avLst/>
          </a:prstGeom>
        </p:spPr>
        <p:txBody>
          <a:bodyPr lIns="0" tIns="0" rIns="0" bIns="0" rtlCol="0" anchor="t">
            <a:spAutoFit/>
          </a:bodyPr>
          <a:lstStyle/>
          <a:p>
            <a:pPr algn="l">
              <a:lnSpc>
                <a:spcPts val="2800"/>
              </a:lnSpc>
            </a:pPr>
            <a:r>
              <a:rPr lang="en-US" sz="2000" b="1">
                <a:solidFill>
                  <a:srgbClr val="914338"/>
                </a:solidFill>
                <a:latin typeface="Montserrat Bold"/>
                <a:ea typeface="Montserrat Bold"/>
                <a:cs typeface="Montserrat Bold"/>
                <a:sym typeface="Montserrat Bold"/>
              </a:rPr>
              <a:t>Dihia Braik</a:t>
            </a:r>
          </a:p>
        </p:txBody>
      </p:sp>
      <p:sp>
        <p:nvSpPr>
          <p:cNvPr id="16" name="TextBox 16"/>
          <p:cNvSpPr txBox="1"/>
          <p:nvPr/>
        </p:nvSpPr>
        <p:spPr>
          <a:xfrm>
            <a:off x="3260016" y="104775"/>
            <a:ext cx="11767967" cy="1564005"/>
          </a:xfrm>
          <a:prstGeom prst="rect">
            <a:avLst/>
          </a:prstGeom>
        </p:spPr>
        <p:txBody>
          <a:bodyPr lIns="0" tIns="0" rIns="0" bIns="0" rtlCol="0" anchor="t">
            <a:spAutoFit/>
          </a:bodyPr>
          <a:lstStyle/>
          <a:p>
            <a:pPr algn="ctr">
              <a:lnSpc>
                <a:spcPts val="6060"/>
              </a:lnSpc>
            </a:pPr>
            <a:r>
              <a:rPr lang="en-US" sz="6000">
                <a:solidFill>
                  <a:srgbClr val="914338"/>
                </a:solidFill>
                <a:latin typeface="Etna Sans Serif"/>
                <a:ea typeface="Etna Sans Serif"/>
                <a:cs typeface="Etna Sans Serif"/>
                <a:sym typeface="Etna Sans Serif"/>
              </a:rPr>
              <a:t>Programme BdeBénévole </a:t>
            </a:r>
          </a:p>
          <a:p>
            <a:pPr algn="ctr">
              <a:lnSpc>
                <a:spcPts val="6060"/>
              </a:lnSpc>
            </a:pPr>
            <a:r>
              <a:rPr lang="en-US" sz="6000">
                <a:solidFill>
                  <a:srgbClr val="914338"/>
                </a:solidFill>
                <a:latin typeface="Etna Sans Serif"/>
                <a:ea typeface="Etna Sans Serif"/>
                <a:cs typeface="Etna Sans Serif"/>
                <a:sym typeface="Etna Sans Serif"/>
              </a:rPr>
              <a:t>Saison Automne 2026</a:t>
            </a:r>
          </a:p>
        </p:txBody>
      </p:sp>
      <p:sp>
        <p:nvSpPr>
          <p:cNvPr id="17" name="Freeform 17"/>
          <p:cNvSpPr/>
          <p:nvPr/>
        </p:nvSpPr>
        <p:spPr>
          <a:xfrm>
            <a:off x="2928938" y="2411730"/>
            <a:ext cx="2005965" cy="1657350"/>
          </a:xfrm>
          <a:custGeom>
            <a:avLst/>
            <a:gdLst/>
            <a:ahLst/>
            <a:cxnLst/>
            <a:rect l="l" t="t" r="r" b="b"/>
            <a:pathLst>
              <a:path w="2005965" h="1657350">
                <a:moveTo>
                  <a:pt x="0" y="0"/>
                </a:moveTo>
                <a:lnTo>
                  <a:pt x="2005964" y="0"/>
                </a:lnTo>
                <a:lnTo>
                  <a:pt x="2005964" y="1657350"/>
                </a:lnTo>
                <a:lnTo>
                  <a:pt x="0" y="1657350"/>
                </a:lnTo>
                <a:lnTo>
                  <a:pt x="0" y="0"/>
                </a:lnTo>
                <a:close/>
              </a:path>
            </a:pathLst>
          </a:custGeom>
          <a:blipFill>
            <a:blip>
              <a:extLst>
                <a:ext uri="{96DAC541-7B7A-43D3-8B79-37D633B846F1}">
                  <asvg:svgBlip xmlns:asvg="http://schemas.microsoft.com/office/drawing/2016/SVG/main" r:embed="rId2"/>
                </a:ext>
              </a:extLst>
            </a:blip>
            <a:stretch>
              <a:fillRect t="-2" b="-2"/>
            </a:stretch>
          </a:blipFill>
        </p:spPr>
        <p:txBody>
          <a:bodyPr/>
          <a:lstStyle/>
          <a:p>
            <a:endParaRPr lang="en-CA"/>
          </a:p>
        </p:txBody>
      </p:sp>
      <p:sp>
        <p:nvSpPr>
          <p:cNvPr id="18" name="Freeform 18"/>
          <p:cNvSpPr/>
          <p:nvPr/>
        </p:nvSpPr>
        <p:spPr>
          <a:xfrm>
            <a:off x="6051232" y="2835592"/>
            <a:ext cx="2709862" cy="809625"/>
          </a:xfrm>
          <a:custGeom>
            <a:avLst/>
            <a:gdLst/>
            <a:ahLst/>
            <a:cxnLst/>
            <a:rect l="l" t="t" r="r" b="b"/>
            <a:pathLst>
              <a:path w="2709862" h="809625">
                <a:moveTo>
                  <a:pt x="0" y="0"/>
                </a:moveTo>
                <a:lnTo>
                  <a:pt x="2709863" y="0"/>
                </a:lnTo>
                <a:lnTo>
                  <a:pt x="2709863" y="809625"/>
                </a:lnTo>
                <a:lnTo>
                  <a:pt x="0" y="809625"/>
                </a:lnTo>
                <a:lnTo>
                  <a:pt x="0" y="0"/>
                </a:lnTo>
                <a:close/>
              </a:path>
            </a:pathLst>
          </a:custGeom>
          <a:blipFill>
            <a:blip r:embed="rId3"/>
            <a:stretch>
              <a:fillRect l="-213" r="-213"/>
            </a:stretch>
          </a:blipFill>
        </p:spPr>
        <p:txBody>
          <a:bodyPr/>
          <a:lstStyle/>
          <a:p>
            <a:endParaRPr lang="en-CA"/>
          </a:p>
        </p:txBody>
      </p:sp>
      <p:sp>
        <p:nvSpPr>
          <p:cNvPr id="19" name="Freeform 19"/>
          <p:cNvSpPr/>
          <p:nvPr/>
        </p:nvSpPr>
        <p:spPr>
          <a:xfrm>
            <a:off x="9471660" y="2947988"/>
            <a:ext cx="2818447" cy="584835"/>
          </a:xfrm>
          <a:custGeom>
            <a:avLst/>
            <a:gdLst/>
            <a:ahLst/>
            <a:cxnLst/>
            <a:rect l="l" t="t" r="r" b="b"/>
            <a:pathLst>
              <a:path w="2818447" h="584835">
                <a:moveTo>
                  <a:pt x="0" y="0"/>
                </a:moveTo>
                <a:lnTo>
                  <a:pt x="2818447" y="0"/>
                </a:lnTo>
                <a:lnTo>
                  <a:pt x="2818447" y="584834"/>
                </a:lnTo>
                <a:lnTo>
                  <a:pt x="0" y="584834"/>
                </a:lnTo>
                <a:lnTo>
                  <a:pt x="0" y="0"/>
                </a:lnTo>
                <a:close/>
              </a:path>
            </a:pathLst>
          </a:custGeom>
          <a:blipFill>
            <a:blip r:embed="rId4"/>
            <a:stretch>
              <a:fillRect t="-190960" b="-190960"/>
            </a:stretch>
          </a:blipFill>
        </p:spPr>
        <p:txBody>
          <a:bodyPr/>
          <a:lstStyle/>
          <a:p>
            <a:endParaRPr lang="en-CA"/>
          </a:p>
        </p:txBody>
      </p:sp>
      <p:sp>
        <p:nvSpPr>
          <p:cNvPr id="20" name="Freeform 20"/>
          <p:cNvSpPr/>
          <p:nvPr/>
        </p:nvSpPr>
        <p:spPr>
          <a:xfrm>
            <a:off x="13028295" y="2525078"/>
            <a:ext cx="2656522" cy="1429702"/>
          </a:xfrm>
          <a:custGeom>
            <a:avLst/>
            <a:gdLst/>
            <a:ahLst/>
            <a:cxnLst/>
            <a:rect l="l" t="t" r="r" b="b"/>
            <a:pathLst>
              <a:path w="2656522" h="1429702">
                <a:moveTo>
                  <a:pt x="0" y="0"/>
                </a:moveTo>
                <a:lnTo>
                  <a:pt x="2656522" y="0"/>
                </a:lnTo>
                <a:lnTo>
                  <a:pt x="2656522" y="1429702"/>
                </a:lnTo>
                <a:lnTo>
                  <a:pt x="0" y="1429702"/>
                </a:lnTo>
                <a:lnTo>
                  <a:pt x="0" y="0"/>
                </a:lnTo>
                <a:close/>
              </a:path>
            </a:pathLst>
          </a:custGeom>
          <a:blipFill>
            <a:blip r:embed="rId5"/>
            <a:stretch>
              <a:fillRect t="-25" b="-25"/>
            </a:stretch>
          </a:blipFill>
        </p:spPr>
        <p:txBody>
          <a:bodyPr/>
          <a:lstStyle/>
          <a:p>
            <a:endParaRPr lang="en-CA"/>
          </a:p>
        </p:txBody>
      </p:sp>
      <p:sp>
        <p:nvSpPr>
          <p:cNvPr id="21" name="Freeform 21"/>
          <p:cNvSpPr/>
          <p:nvPr/>
        </p:nvSpPr>
        <p:spPr>
          <a:xfrm>
            <a:off x="2549842" y="4553903"/>
            <a:ext cx="2764155" cy="1488758"/>
          </a:xfrm>
          <a:custGeom>
            <a:avLst/>
            <a:gdLst/>
            <a:ahLst/>
            <a:cxnLst/>
            <a:rect l="l" t="t" r="r" b="b"/>
            <a:pathLst>
              <a:path w="2764155" h="1488758">
                <a:moveTo>
                  <a:pt x="0" y="0"/>
                </a:moveTo>
                <a:lnTo>
                  <a:pt x="2764155" y="0"/>
                </a:lnTo>
                <a:lnTo>
                  <a:pt x="2764155" y="1488757"/>
                </a:lnTo>
                <a:lnTo>
                  <a:pt x="0" y="1488757"/>
                </a:lnTo>
                <a:lnTo>
                  <a:pt x="0" y="0"/>
                </a:lnTo>
                <a:close/>
              </a:path>
            </a:pathLst>
          </a:custGeom>
          <a:blipFill>
            <a:blip r:embed="rId6"/>
            <a:stretch>
              <a:fillRect l="-12" r="-12"/>
            </a:stretch>
          </a:blipFill>
        </p:spPr>
        <p:txBody>
          <a:bodyPr/>
          <a:lstStyle/>
          <a:p>
            <a:endParaRPr lang="en-CA"/>
          </a:p>
        </p:txBody>
      </p:sp>
      <p:sp>
        <p:nvSpPr>
          <p:cNvPr id="22" name="Freeform 22"/>
          <p:cNvSpPr/>
          <p:nvPr/>
        </p:nvSpPr>
        <p:spPr>
          <a:xfrm>
            <a:off x="6105525" y="4799647"/>
            <a:ext cx="2602230" cy="997267"/>
          </a:xfrm>
          <a:custGeom>
            <a:avLst/>
            <a:gdLst/>
            <a:ahLst/>
            <a:cxnLst/>
            <a:rect l="l" t="t" r="r" b="b"/>
            <a:pathLst>
              <a:path w="2602230" h="997267">
                <a:moveTo>
                  <a:pt x="0" y="0"/>
                </a:moveTo>
                <a:lnTo>
                  <a:pt x="2602230" y="0"/>
                </a:lnTo>
                <a:lnTo>
                  <a:pt x="2602230" y="997268"/>
                </a:lnTo>
                <a:lnTo>
                  <a:pt x="0" y="997268"/>
                </a:lnTo>
                <a:lnTo>
                  <a:pt x="0" y="0"/>
                </a:lnTo>
                <a:close/>
              </a:path>
            </a:pathLst>
          </a:custGeom>
          <a:blipFill>
            <a:blip r:embed="rId7"/>
            <a:stretch>
              <a:fillRect l="-12" r="-12"/>
            </a:stretch>
          </a:blipFill>
        </p:spPr>
        <p:txBody>
          <a:bodyPr/>
          <a:lstStyle/>
          <a:p>
            <a:endParaRPr lang="en-CA"/>
          </a:p>
        </p:txBody>
      </p:sp>
      <p:sp>
        <p:nvSpPr>
          <p:cNvPr id="23" name="Freeform 23"/>
          <p:cNvSpPr/>
          <p:nvPr/>
        </p:nvSpPr>
        <p:spPr>
          <a:xfrm>
            <a:off x="10065068" y="4515803"/>
            <a:ext cx="1632585" cy="1564005"/>
          </a:xfrm>
          <a:custGeom>
            <a:avLst/>
            <a:gdLst/>
            <a:ahLst/>
            <a:cxnLst/>
            <a:rect l="l" t="t" r="r" b="b"/>
            <a:pathLst>
              <a:path w="1632585" h="1564005">
                <a:moveTo>
                  <a:pt x="0" y="0"/>
                </a:moveTo>
                <a:lnTo>
                  <a:pt x="1632584" y="0"/>
                </a:lnTo>
                <a:lnTo>
                  <a:pt x="1632584" y="1564005"/>
                </a:lnTo>
                <a:lnTo>
                  <a:pt x="0" y="1564005"/>
                </a:lnTo>
                <a:lnTo>
                  <a:pt x="0" y="0"/>
                </a:lnTo>
                <a:close/>
              </a:path>
            </a:pathLst>
          </a:custGeom>
          <a:blipFill>
            <a:blip r:embed="rId8"/>
            <a:stretch>
              <a:fillRect l="-25" r="-25"/>
            </a:stretch>
          </a:blipFill>
        </p:spPr>
        <p:txBody>
          <a:bodyPr/>
          <a:lstStyle/>
          <a:p>
            <a:endParaRPr lang="en-CA"/>
          </a:p>
        </p:txBody>
      </p:sp>
      <p:sp>
        <p:nvSpPr>
          <p:cNvPr id="24" name="Freeform 24"/>
          <p:cNvSpPr/>
          <p:nvPr/>
        </p:nvSpPr>
        <p:spPr>
          <a:xfrm>
            <a:off x="12946380" y="4847272"/>
            <a:ext cx="2818447" cy="902017"/>
          </a:xfrm>
          <a:custGeom>
            <a:avLst/>
            <a:gdLst/>
            <a:ahLst/>
            <a:cxnLst/>
            <a:rect l="l" t="t" r="r" b="b"/>
            <a:pathLst>
              <a:path w="2818447" h="902017">
                <a:moveTo>
                  <a:pt x="0" y="0"/>
                </a:moveTo>
                <a:lnTo>
                  <a:pt x="2818448" y="0"/>
                </a:lnTo>
                <a:lnTo>
                  <a:pt x="2818448" y="902018"/>
                </a:lnTo>
                <a:lnTo>
                  <a:pt x="0" y="902018"/>
                </a:lnTo>
                <a:lnTo>
                  <a:pt x="0" y="0"/>
                </a:lnTo>
                <a:close/>
              </a:path>
            </a:pathLst>
          </a:custGeom>
          <a:blipFill>
            <a:blip r:embed="rId9"/>
            <a:stretch>
              <a:fillRect l="-40" r="-40"/>
            </a:stretch>
          </a:blipFill>
        </p:spPr>
        <p:txBody>
          <a:bodyPr/>
          <a:lstStyle/>
          <a:p>
            <a:endParaRPr lang="en-CA"/>
          </a:p>
        </p:txBody>
      </p:sp>
      <p:sp>
        <p:nvSpPr>
          <p:cNvPr id="25" name="Freeform 25"/>
          <p:cNvSpPr/>
          <p:nvPr/>
        </p:nvSpPr>
        <p:spPr>
          <a:xfrm>
            <a:off x="3255645" y="6589395"/>
            <a:ext cx="1353502" cy="1532572"/>
          </a:xfrm>
          <a:custGeom>
            <a:avLst/>
            <a:gdLst/>
            <a:ahLst/>
            <a:cxnLst/>
            <a:rect l="l" t="t" r="r" b="b"/>
            <a:pathLst>
              <a:path w="1353502" h="1532572">
                <a:moveTo>
                  <a:pt x="0" y="0"/>
                </a:moveTo>
                <a:lnTo>
                  <a:pt x="1353503" y="0"/>
                </a:lnTo>
                <a:lnTo>
                  <a:pt x="1353503" y="1532572"/>
                </a:lnTo>
                <a:lnTo>
                  <a:pt x="0" y="1532572"/>
                </a:lnTo>
                <a:lnTo>
                  <a:pt x="0" y="0"/>
                </a:lnTo>
                <a:close/>
              </a:path>
            </a:pathLst>
          </a:custGeom>
          <a:blipFill>
            <a:blip r:embed="rId10"/>
            <a:stretch>
              <a:fillRect l="-5" r="-5"/>
            </a:stretch>
          </a:blipFill>
        </p:spPr>
        <p:txBody>
          <a:bodyPr/>
          <a:lstStyle/>
          <a:p>
            <a:endParaRPr lang="en-CA"/>
          </a:p>
        </p:txBody>
      </p:sp>
      <p:sp>
        <p:nvSpPr>
          <p:cNvPr id="26" name="Freeform 26"/>
          <p:cNvSpPr/>
          <p:nvPr/>
        </p:nvSpPr>
        <p:spPr>
          <a:xfrm>
            <a:off x="6495097" y="6557962"/>
            <a:ext cx="1822133" cy="1594485"/>
          </a:xfrm>
          <a:custGeom>
            <a:avLst/>
            <a:gdLst/>
            <a:ahLst/>
            <a:cxnLst/>
            <a:rect l="l" t="t" r="r" b="b"/>
            <a:pathLst>
              <a:path w="1822133" h="1594485">
                <a:moveTo>
                  <a:pt x="0" y="0"/>
                </a:moveTo>
                <a:lnTo>
                  <a:pt x="1822133" y="0"/>
                </a:lnTo>
                <a:lnTo>
                  <a:pt x="1822133" y="1594485"/>
                </a:lnTo>
                <a:lnTo>
                  <a:pt x="0" y="1594485"/>
                </a:lnTo>
                <a:lnTo>
                  <a:pt x="0" y="0"/>
                </a:lnTo>
                <a:close/>
              </a:path>
            </a:pathLst>
          </a:custGeom>
          <a:blipFill>
            <a:blip r:embed="rId11"/>
            <a:stretch>
              <a:fillRect l="-3" r="-3"/>
            </a:stretch>
          </a:blipFill>
        </p:spPr>
        <p:txBody>
          <a:bodyPr/>
          <a:lstStyle/>
          <a:p>
            <a:endParaRPr lang="en-CA"/>
          </a:p>
        </p:txBody>
      </p:sp>
      <p:sp>
        <p:nvSpPr>
          <p:cNvPr id="27" name="Freeform 27"/>
          <p:cNvSpPr/>
          <p:nvPr/>
        </p:nvSpPr>
        <p:spPr>
          <a:xfrm>
            <a:off x="10149840" y="6604635"/>
            <a:ext cx="1462088" cy="1501140"/>
          </a:xfrm>
          <a:custGeom>
            <a:avLst/>
            <a:gdLst/>
            <a:ahLst/>
            <a:cxnLst/>
            <a:rect l="l" t="t" r="r" b="b"/>
            <a:pathLst>
              <a:path w="1462088" h="1501140">
                <a:moveTo>
                  <a:pt x="0" y="0"/>
                </a:moveTo>
                <a:lnTo>
                  <a:pt x="1462088" y="0"/>
                </a:lnTo>
                <a:lnTo>
                  <a:pt x="1462088" y="1501140"/>
                </a:lnTo>
                <a:lnTo>
                  <a:pt x="0" y="1501140"/>
                </a:lnTo>
                <a:lnTo>
                  <a:pt x="0" y="0"/>
                </a:lnTo>
                <a:close/>
              </a:path>
            </a:pathLst>
          </a:custGeom>
          <a:blipFill>
            <a:blip r:embed="rId12"/>
            <a:stretch>
              <a:fillRect t="-6" b="-6"/>
            </a:stretch>
          </a:blipFill>
        </p:spPr>
        <p:txBody>
          <a:bodyPr/>
          <a:lstStyle/>
          <a:p>
            <a:endParaRPr lang="en-CA"/>
          </a:p>
        </p:txBody>
      </p:sp>
      <p:sp>
        <p:nvSpPr>
          <p:cNvPr id="28" name="Freeform 28"/>
          <p:cNvSpPr/>
          <p:nvPr/>
        </p:nvSpPr>
        <p:spPr>
          <a:xfrm>
            <a:off x="13381673" y="6573203"/>
            <a:ext cx="1948815" cy="1564005"/>
          </a:xfrm>
          <a:custGeom>
            <a:avLst/>
            <a:gdLst/>
            <a:ahLst/>
            <a:cxnLst/>
            <a:rect l="l" t="t" r="r" b="b"/>
            <a:pathLst>
              <a:path w="1948815" h="1564005">
                <a:moveTo>
                  <a:pt x="0" y="0"/>
                </a:moveTo>
                <a:lnTo>
                  <a:pt x="1948815" y="0"/>
                </a:lnTo>
                <a:lnTo>
                  <a:pt x="1948815" y="1564005"/>
                </a:lnTo>
                <a:lnTo>
                  <a:pt x="0" y="1564005"/>
                </a:lnTo>
                <a:lnTo>
                  <a:pt x="0" y="0"/>
                </a:lnTo>
                <a:close/>
              </a:path>
            </a:pathLst>
          </a:custGeom>
          <a:blipFill>
            <a:blip r:embed="rId13"/>
            <a:stretch>
              <a:fillRect t="-8" b="-8"/>
            </a:stretch>
          </a:blipFill>
        </p:spPr>
        <p:txBody>
          <a:bodyPr/>
          <a:lstStyle/>
          <a:p>
            <a:endParaRPr lang="en-CA"/>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91582" y="0"/>
            <a:ext cx="1211426" cy="1211426"/>
            <a:chOff x="0" y="0"/>
            <a:chExt cx="647700" cy="647700"/>
          </a:xfrm>
        </p:grpSpPr>
        <p:sp>
          <p:nvSpPr>
            <p:cNvPr id="3" name="Freeform 3"/>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B8B55F"/>
            </a:solidFill>
          </p:spPr>
          <p:txBody>
            <a:bodyPr/>
            <a:lstStyle/>
            <a:p>
              <a:endParaRPr lang="en-CA"/>
            </a:p>
          </p:txBody>
        </p:sp>
        <p:sp>
          <p:nvSpPr>
            <p:cNvPr id="4" name="TextBox 4"/>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16955981" y="9258300"/>
            <a:ext cx="1211426" cy="1211426"/>
            <a:chOff x="0" y="0"/>
            <a:chExt cx="647700" cy="647700"/>
          </a:xfrm>
        </p:grpSpPr>
        <p:sp>
          <p:nvSpPr>
            <p:cNvPr id="6" name="Freeform 6"/>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B8B55F"/>
            </a:solidFill>
          </p:spPr>
          <p:txBody>
            <a:bodyPr/>
            <a:lstStyle/>
            <a:p>
              <a:endParaRPr lang="en-CA"/>
            </a:p>
          </p:txBody>
        </p:sp>
        <p:sp>
          <p:nvSpPr>
            <p:cNvPr id="7" name="TextBox 7"/>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grpSp>
        <p:nvGrpSpPr>
          <p:cNvPr id="8" name="Group 8"/>
          <p:cNvGrpSpPr/>
          <p:nvPr/>
        </p:nvGrpSpPr>
        <p:grpSpPr>
          <a:xfrm>
            <a:off x="16196828" y="7781087"/>
            <a:ext cx="1211426" cy="1211426"/>
            <a:chOff x="0" y="0"/>
            <a:chExt cx="647700" cy="647700"/>
          </a:xfrm>
        </p:grpSpPr>
        <p:sp>
          <p:nvSpPr>
            <p:cNvPr id="9" name="Freeform 9"/>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F5623B"/>
            </a:solidFill>
          </p:spPr>
          <p:txBody>
            <a:bodyPr/>
            <a:lstStyle/>
            <a:p>
              <a:endParaRPr lang="en-CA"/>
            </a:p>
          </p:txBody>
        </p:sp>
        <p:sp>
          <p:nvSpPr>
            <p:cNvPr id="10" name="TextBox 10"/>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sp>
        <p:nvSpPr>
          <p:cNvPr id="11" name="Freeform 11"/>
          <p:cNvSpPr/>
          <p:nvPr/>
        </p:nvSpPr>
        <p:spPr>
          <a:xfrm>
            <a:off x="14582121" y="-36525"/>
            <a:ext cx="3705879" cy="1995473"/>
          </a:xfrm>
          <a:custGeom>
            <a:avLst/>
            <a:gdLst/>
            <a:ahLst/>
            <a:cxnLst/>
            <a:rect l="l" t="t" r="r" b="b"/>
            <a:pathLst>
              <a:path w="3705879" h="1995473">
                <a:moveTo>
                  <a:pt x="0" y="0"/>
                </a:moveTo>
                <a:lnTo>
                  <a:pt x="3705879" y="0"/>
                </a:lnTo>
                <a:lnTo>
                  <a:pt x="3705879" y="1995474"/>
                </a:lnTo>
                <a:lnTo>
                  <a:pt x="0" y="1995474"/>
                </a:lnTo>
                <a:lnTo>
                  <a:pt x="0" y="0"/>
                </a:lnTo>
                <a:close/>
              </a:path>
            </a:pathLst>
          </a:custGeom>
          <a:blipFill>
            <a:blip r:embed="rId2"/>
            <a:stretch>
              <a:fillRect/>
            </a:stretch>
          </a:blipFill>
        </p:spPr>
        <p:txBody>
          <a:bodyPr/>
          <a:lstStyle/>
          <a:p>
            <a:endParaRPr lang="en-CA"/>
          </a:p>
        </p:txBody>
      </p:sp>
      <p:sp>
        <p:nvSpPr>
          <p:cNvPr id="12" name="TextBox 12"/>
          <p:cNvSpPr txBox="1"/>
          <p:nvPr/>
        </p:nvSpPr>
        <p:spPr>
          <a:xfrm>
            <a:off x="-1045114" y="2838992"/>
            <a:ext cx="5010588" cy="666750"/>
          </a:xfrm>
          <a:prstGeom prst="rect">
            <a:avLst/>
          </a:prstGeom>
        </p:spPr>
        <p:txBody>
          <a:bodyPr lIns="0" tIns="0" rIns="0" bIns="0" rtlCol="0" anchor="t">
            <a:spAutoFit/>
          </a:bodyPr>
          <a:lstStyle/>
          <a:p>
            <a:pPr marL="0" lvl="0" indent="0" algn="ctr">
              <a:lnSpc>
                <a:spcPts val="5399"/>
              </a:lnSpc>
              <a:spcBef>
                <a:spcPct val="0"/>
              </a:spcBef>
            </a:pPr>
            <a:r>
              <a:rPr lang="en-US" sz="3999" u="none" strike="noStrike">
                <a:solidFill>
                  <a:srgbClr val="82AFA6"/>
                </a:solidFill>
                <a:latin typeface="More Sugar"/>
                <a:ea typeface="More Sugar"/>
                <a:cs typeface="More Sugar"/>
                <a:sym typeface="More Sugar"/>
              </a:rPr>
              <a:t>Mission: </a:t>
            </a:r>
          </a:p>
        </p:txBody>
      </p:sp>
      <p:sp>
        <p:nvSpPr>
          <p:cNvPr id="13" name="TextBox 13"/>
          <p:cNvSpPr txBox="1"/>
          <p:nvPr/>
        </p:nvSpPr>
        <p:spPr>
          <a:xfrm>
            <a:off x="276620" y="3425372"/>
            <a:ext cx="7020483" cy="2399030"/>
          </a:xfrm>
          <a:prstGeom prst="rect">
            <a:avLst/>
          </a:prstGeom>
        </p:spPr>
        <p:txBody>
          <a:bodyPr lIns="0" tIns="0" rIns="0" bIns="0" rtlCol="0" anchor="t">
            <a:spAutoFit/>
          </a:bodyPr>
          <a:lstStyle/>
          <a:p>
            <a:pPr algn="l">
              <a:lnSpc>
                <a:spcPts val="3219"/>
              </a:lnSpc>
            </a:pPr>
            <a:r>
              <a:rPr lang="en-US" sz="2299">
                <a:solidFill>
                  <a:srgbClr val="000000"/>
                </a:solidFill>
                <a:latin typeface="Poppins"/>
                <a:ea typeface="Poppins"/>
                <a:cs typeface="Poppins"/>
                <a:sym typeface="Poppins"/>
              </a:rPr>
              <a:t> Accueillir la personne en situation ou à risque d'itinérance en l'accompagnant au quotidien dans la réponse à ses besoins essentiels et la recherche d'une meilleure qualité de vie et d'un mieux-être, vers la réinsertion sociale et la stabilité résidentielle</a:t>
            </a:r>
          </a:p>
        </p:txBody>
      </p:sp>
      <p:sp>
        <p:nvSpPr>
          <p:cNvPr id="14" name="TextBox 14"/>
          <p:cNvSpPr txBox="1"/>
          <p:nvPr/>
        </p:nvSpPr>
        <p:spPr>
          <a:xfrm>
            <a:off x="0" y="114274"/>
            <a:ext cx="4790873" cy="1844675"/>
          </a:xfrm>
          <a:prstGeom prst="rect">
            <a:avLst/>
          </a:prstGeom>
        </p:spPr>
        <p:txBody>
          <a:bodyPr lIns="0" tIns="0" rIns="0" bIns="0" rtlCol="0" anchor="t">
            <a:spAutoFit/>
          </a:bodyPr>
          <a:lstStyle/>
          <a:p>
            <a:pPr algn="l">
              <a:lnSpc>
                <a:spcPts val="4900"/>
              </a:lnSpc>
            </a:pPr>
            <a:r>
              <a:rPr lang="en-US" sz="3500" b="1">
                <a:solidFill>
                  <a:srgbClr val="828181"/>
                </a:solidFill>
                <a:latin typeface="Montserrat Bold"/>
                <a:ea typeface="Montserrat Bold"/>
                <a:cs typeface="Montserrat Bold"/>
                <a:sym typeface="Montserrat Bold"/>
              </a:rPr>
              <a:t>Réinsertion sociale des personnes en itinérance</a:t>
            </a:r>
          </a:p>
        </p:txBody>
      </p:sp>
      <p:sp>
        <p:nvSpPr>
          <p:cNvPr id="15" name="TextBox 15"/>
          <p:cNvSpPr txBox="1"/>
          <p:nvPr/>
        </p:nvSpPr>
        <p:spPr>
          <a:xfrm>
            <a:off x="9598797" y="2675712"/>
            <a:ext cx="8425089" cy="666750"/>
          </a:xfrm>
          <a:prstGeom prst="rect">
            <a:avLst/>
          </a:prstGeom>
        </p:spPr>
        <p:txBody>
          <a:bodyPr lIns="0" tIns="0" rIns="0" bIns="0" rtlCol="0" anchor="t">
            <a:spAutoFit/>
          </a:bodyPr>
          <a:lstStyle/>
          <a:p>
            <a:pPr marL="0" lvl="0" indent="0" algn="ctr">
              <a:lnSpc>
                <a:spcPts val="5399"/>
              </a:lnSpc>
              <a:spcBef>
                <a:spcPct val="0"/>
              </a:spcBef>
            </a:pPr>
            <a:r>
              <a:rPr lang="en-US" sz="3999" u="none" strike="noStrike">
                <a:solidFill>
                  <a:srgbClr val="82AFA6"/>
                </a:solidFill>
                <a:latin typeface="More Sugar"/>
                <a:ea typeface="More Sugar"/>
                <a:cs typeface="More Sugar"/>
                <a:sym typeface="More Sugar"/>
              </a:rPr>
              <a:t>Offres de bénévolat </a:t>
            </a:r>
          </a:p>
        </p:txBody>
      </p:sp>
      <p:sp>
        <p:nvSpPr>
          <p:cNvPr id="16" name="TextBox 16"/>
          <p:cNvSpPr txBox="1"/>
          <p:nvPr/>
        </p:nvSpPr>
        <p:spPr>
          <a:xfrm>
            <a:off x="1954206" y="236066"/>
            <a:ext cx="12868014" cy="975360"/>
          </a:xfrm>
          <a:prstGeom prst="rect">
            <a:avLst/>
          </a:prstGeom>
        </p:spPr>
        <p:txBody>
          <a:bodyPr lIns="0" tIns="0" rIns="0" bIns="0" rtlCol="0" anchor="t">
            <a:spAutoFit/>
          </a:bodyPr>
          <a:lstStyle/>
          <a:p>
            <a:pPr algn="ctr">
              <a:lnSpc>
                <a:spcPts val="7829"/>
              </a:lnSpc>
            </a:pPr>
            <a:r>
              <a:rPr lang="en-US" sz="5799">
                <a:solidFill>
                  <a:srgbClr val="D1123D"/>
                </a:solidFill>
                <a:latin typeface="More Sugar"/>
                <a:ea typeface="More Sugar"/>
                <a:cs typeface="More Sugar"/>
                <a:sym typeface="More Sugar"/>
              </a:rPr>
              <a:t>ACCUEIL BONNEAU</a:t>
            </a:r>
          </a:p>
        </p:txBody>
      </p:sp>
      <p:sp>
        <p:nvSpPr>
          <p:cNvPr id="17" name="TextBox 17"/>
          <p:cNvSpPr txBox="1"/>
          <p:nvPr/>
        </p:nvSpPr>
        <p:spPr>
          <a:xfrm>
            <a:off x="2799207" y="7208669"/>
            <a:ext cx="10931747" cy="3187700"/>
          </a:xfrm>
          <a:prstGeom prst="rect">
            <a:avLst/>
          </a:prstGeom>
        </p:spPr>
        <p:txBody>
          <a:bodyPr lIns="0" tIns="0" rIns="0" bIns="0" rtlCol="0" anchor="t">
            <a:spAutoFit/>
          </a:bodyPr>
          <a:lstStyle/>
          <a:p>
            <a:pPr algn="l">
              <a:lnSpc>
                <a:spcPts val="2800"/>
              </a:lnSpc>
              <a:spcBef>
                <a:spcPct val="0"/>
              </a:spcBef>
            </a:pPr>
            <a:endParaRPr/>
          </a:p>
          <a:p>
            <a:pPr algn="l">
              <a:lnSpc>
                <a:spcPts val="2800"/>
              </a:lnSpc>
              <a:spcBef>
                <a:spcPct val="0"/>
              </a:spcBef>
            </a:pPr>
            <a:r>
              <a:rPr lang="en-US" sz="2000">
                <a:solidFill>
                  <a:srgbClr val="000000"/>
                </a:solidFill>
                <a:latin typeface="Poppins"/>
                <a:ea typeface="Poppins"/>
                <a:cs typeface="Poppins"/>
                <a:sym typeface="Poppins"/>
              </a:rPr>
              <a:t>· Notez que nous acceptons les jeunes  de 18 ans et plus uniquement.</a:t>
            </a:r>
          </a:p>
          <a:p>
            <a:pPr algn="l">
              <a:lnSpc>
                <a:spcPts val="2800"/>
              </a:lnSpc>
              <a:spcBef>
                <a:spcPct val="0"/>
              </a:spcBef>
            </a:pPr>
            <a:r>
              <a:rPr lang="en-US" sz="2000">
                <a:solidFill>
                  <a:srgbClr val="000000"/>
                </a:solidFill>
                <a:latin typeface="Poppins"/>
                <a:ea typeface="Poppins"/>
                <a:cs typeface="Poppins"/>
                <a:sym typeface="Poppins"/>
              </a:rPr>
              <a:t>· Toute affectation minimale est de 4X 4 h = 16h de bénévolat </a:t>
            </a:r>
          </a:p>
          <a:p>
            <a:pPr algn="l">
              <a:lnSpc>
                <a:spcPts val="2800"/>
              </a:lnSpc>
              <a:spcBef>
                <a:spcPct val="0"/>
              </a:spcBef>
            </a:pPr>
            <a:r>
              <a:rPr lang="en-US" sz="2000">
                <a:solidFill>
                  <a:srgbClr val="000000"/>
                </a:solidFill>
                <a:latin typeface="Poppins"/>
                <a:ea typeface="Poppins"/>
                <a:cs typeface="Poppins"/>
                <a:sym typeface="Poppins"/>
              </a:rPr>
              <a:t>· Capacité d’accueil : 02 groupes de 04 étudiants chacun. </a:t>
            </a:r>
          </a:p>
          <a:p>
            <a:pPr algn="l">
              <a:lnSpc>
                <a:spcPts val="2800"/>
              </a:lnSpc>
              <a:spcBef>
                <a:spcPct val="0"/>
              </a:spcBef>
            </a:pPr>
            <a:r>
              <a:rPr lang="en-US" sz="2000">
                <a:solidFill>
                  <a:srgbClr val="000000"/>
                </a:solidFill>
                <a:latin typeface="Poppins"/>
                <a:ea typeface="Poppins"/>
                <a:cs typeface="Poppins"/>
                <a:sym typeface="Poppins"/>
              </a:rPr>
              <a:t>.Horaires de bénévolat:  7h45 à 11h45 </a:t>
            </a:r>
          </a:p>
          <a:p>
            <a:pPr algn="l">
              <a:lnSpc>
                <a:spcPts val="2800"/>
              </a:lnSpc>
              <a:spcBef>
                <a:spcPct val="0"/>
              </a:spcBef>
            </a:pPr>
            <a:r>
              <a:rPr lang="en-US" sz="2000">
                <a:solidFill>
                  <a:srgbClr val="000000"/>
                </a:solidFill>
                <a:latin typeface="Poppins"/>
                <a:ea typeface="Poppins"/>
                <a:cs typeface="Poppins"/>
                <a:sym typeface="Poppins"/>
              </a:rPr>
              <a:t>.Lunch offert à 12h00. Stationnement gratuit pour les non-résidents de l’île de Montréal.</a:t>
            </a:r>
          </a:p>
          <a:p>
            <a:pPr algn="l">
              <a:lnSpc>
                <a:spcPts val="2800"/>
              </a:lnSpc>
              <a:spcBef>
                <a:spcPct val="0"/>
              </a:spcBef>
            </a:pPr>
            <a:r>
              <a:rPr lang="en-US" sz="2000">
                <a:solidFill>
                  <a:srgbClr val="000000"/>
                </a:solidFill>
                <a:latin typeface="Poppins"/>
                <a:ea typeface="Poppins"/>
                <a:cs typeface="Poppins"/>
                <a:sym typeface="Poppins"/>
              </a:rPr>
              <a:t>Adresse : 427, rue de la Commune Est, Montréal (Québec) H2Y 1J4</a:t>
            </a:r>
          </a:p>
          <a:p>
            <a:pPr algn="l">
              <a:lnSpc>
                <a:spcPts val="2800"/>
              </a:lnSpc>
              <a:spcBef>
                <a:spcPct val="0"/>
              </a:spcBef>
            </a:pPr>
            <a:r>
              <a:rPr lang="en-US" sz="2000">
                <a:solidFill>
                  <a:srgbClr val="000000"/>
                </a:solidFill>
                <a:latin typeface="Poppins"/>
                <a:ea typeface="Poppins"/>
                <a:cs typeface="Poppins"/>
                <a:sym typeface="Poppins"/>
              </a:rPr>
              <a:t>Site Internet :  www.accueilbonneau.com </a:t>
            </a:r>
          </a:p>
          <a:p>
            <a:pPr algn="l">
              <a:lnSpc>
                <a:spcPts val="2800"/>
              </a:lnSpc>
              <a:spcBef>
                <a:spcPct val="0"/>
              </a:spcBef>
            </a:pPr>
            <a:endParaRPr lang="en-US" sz="2000">
              <a:solidFill>
                <a:srgbClr val="000000"/>
              </a:solidFill>
              <a:latin typeface="Poppins"/>
              <a:ea typeface="Poppins"/>
              <a:cs typeface="Poppins"/>
              <a:sym typeface="Poppins"/>
            </a:endParaRPr>
          </a:p>
        </p:txBody>
      </p:sp>
      <p:sp>
        <p:nvSpPr>
          <p:cNvPr id="18" name="TextBox 18"/>
          <p:cNvSpPr txBox="1"/>
          <p:nvPr/>
        </p:nvSpPr>
        <p:spPr>
          <a:xfrm>
            <a:off x="-1271176" y="5966291"/>
            <a:ext cx="7135512" cy="666750"/>
          </a:xfrm>
          <a:prstGeom prst="rect">
            <a:avLst/>
          </a:prstGeom>
        </p:spPr>
        <p:txBody>
          <a:bodyPr lIns="0" tIns="0" rIns="0" bIns="0" rtlCol="0" anchor="t">
            <a:spAutoFit/>
          </a:bodyPr>
          <a:lstStyle/>
          <a:p>
            <a:pPr marL="0" lvl="0" indent="0" algn="ctr">
              <a:lnSpc>
                <a:spcPts val="5399"/>
              </a:lnSpc>
              <a:spcBef>
                <a:spcPct val="0"/>
              </a:spcBef>
            </a:pPr>
            <a:r>
              <a:rPr lang="en-US" sz="3999" u="none" strike="noStrike">
                <a:solidFill>
                  <a:srgbClr val="82AFA6"/>
                </a:solidFill>
                <a:latin typeface="More Sugar"/>
                <a:ea typeface="More Sugar"/>
                <a:cs typeface="More Sugar"/>
                <a:sym typeface="More Sugar"/>
              </a:rPr>
              <a:t>Population Cible: </a:t>
            </a:r>
          </a:p>
        </p:txBody>
      </p:sp>
      <p:sp>
        <p:nvSpPr>
          <p:cNvPr id="19" name="TextBox 19"/>
          <p:cNvSpPr txBox="1"/>
          <p:nvPr/>
        </p:nvSpPr>
        <p:spPr>
          <a:xfrm>
            <a:off x="276620" y="6575891"/>
            <a:ext cx="7377708" cy="398780"/>
          </a:xfrm>
          <a:prstGeom prst="rect">
            <a:avLst/>
          </a:prstGeom>
        </p:spPr>
        <p:txBody>
          <a:bodyPr lIns="0" tIns="0" rIns="0" bIns="0" rtlCol="0" anchor="t">
            <a:spAutoFit/>
          </a:bodyPr>
          <a:lstStyle/>
          <a:p>
            <a:pPr marL="0" lvl="0" indent="0" algn="l">
              <a:lnSpc>
                <a:spcPts val="3219"/>
              </a:lnSpc>
              <a:spcBef>
                <a:spcPct val="0"/>
              </a:spcBef>
            </a:pPr>
            <a:r>
              <a:rPr lang="en-US" sz="2299" u="none" strike="noStrike">
                <a:solidFill>
                  <a:srgbClr val="000000"/>
                </a:solidFill>
                <a:latin typeface="Poppins"/>
                <a:ea typeface="Poppins"/>
                <a:cs typeface="Poppins"/>
                <a:sym typeface="Poppins"/>
              </a:rPr>
              <a:t>Personnes en itinérance  ou à risque de le devenir .</a:t>
            </a:r>
          </a:p>
        </p:txBody>
      </p:sp>
      <p:sp>
        <p:nvSpPr>
          <p:cNvPr id="20" name="TextBox 20"/>
          <p:cNvSpPr txBox="1"/>
          <p:nvPr/>
        </p:nvSpPr>
        <p:spPr>
          <a:xfrm>
            <a:off x="10119404" y="3686040"/>
            <a:ext cx="7995655" cy="1598930"/>
          </a:xfrm>
          <a:prstGeom prst="rect">
            <a:avLst/>
          </a:prstGeom>
        </p:spPr>
        <p:txBody>
          <a:bodyPr lIns="0" tIns="0" rIns="0" bIns="0" rtlCol="0" anchor="t">
            <a:spAutoFit/>
          </a:bodyPr>
          <a:lstStyle/>
          <a:p>
            <a:pPr marL="0" lvl="0" indent="0" algn="l">
              <a:lnSpc>
                <a:spcPts val="3219"/>
              </a:lnSpc>
              <a:spcBef>
                <a:spcPct val="0"/>
              </a:spcBef>
            </a:pPr>
            <a:r>
              <a:rPr lang="en-US" sz="2299" b="1" u="none" strike="noStrike">
                <a:solidFill>
                  <a:srgbClr val="000000"/>
                </a:solidFill>
                <a:latin typeface="Poppins Bold"/>
                <a:ea typeface="Poppins Bold"/>
                <a:cs typeface="Poppins Bold"/>
                <a:sym typeface="Poppins Bold"/>
              </a:rPr>
              <a:t>Service de repas :</a:t>
            </a:r>
          </a:p>
          <a:p>
            <a:pPr marL="496569" lvl="1" indent="-248284" algn="l">
              <a:lnSpc>
                <a:spcPts val="3219"/>
              </a:lnSpc>
              <a:buFont typeface="Arial"/>
              <a:buChar char="•"/>
            </a:pPr>
            <a:r>
              <a:rPr lang="en-US" sz="2299" u="none" strike="noStrike">
                <a:solidFill>
                  <a:srgbClr val="000000"/>
                </a:solidFill>
                <a:latin typeface="Poppins"/>
                <a:ea typeface="Poppins"/>
                <a:cs typeface="Poppins"/>
                <a:sym typeface="Poppins"/>
              </a:rPr>
              <a:t>Préparer les plateaux repas avec l’équipe bénévoles et les servir au comptoir de la salle à manger.</a:t>
            </a:r>
          </a:p>
        </p:txBody>
      </p:sp>
      <p:sp>
        <p:nvSpPr>
          <p:cNvPr id="21" name="TextBox 21"/>
          <p:cNvSpPr txBox="1"/>
          <p:nvPr/>
        </p:nvSpPr>
        <p:spPr>
          <a:xfrm>
            <a:off x="10119404" y="5396412"/>
            <a:ext cx="8375406" cy="798830"/>
          </a:xfrm>
          <a:prstGeom prst="rect">
            <a:avLst/>
          </a:prstGeom>
        </p:spPr>
        <p:txBody>
          <a:bodyPr lIns="0" tIns="0" rIns="0" bIns="0" rtlCol="0" anchor="t">
            <a:spAutoFit/>
          </a:bodyPr>
          <a:lstStyle/>
          <a:p>
            <a:pPr marL="0" lvl="0" indent="0" algn="l">
              <a:lnSpc>
                <a:spcPts val="3219"/>
              </a:lnSpc>
              <a:spcBef>
                <a:spcPct val="0"/>
              </a:spcBef>
            </a:pPr>
            <a:r>
              <a:rPr lang="en-US" sz="2299" b="1" u="none" strike="noStrike">
                <a:solidFill>
                  <a:srgbClr val="000000"/>
                </a:solidFill>
                <a:latin typeface="Poppins Bold"/>
                <a:ea typeface="Poppins Bold"/>
                <a:cs typeface="Poppins Bold"/>
                <a:sym typeface="Poppins Bold"/>
              </a:rPr>
              <a:t>Service de vestiaire : </a:t>
            </a:r>
          </a:p>
          <a:p>
            <a:pPr marL="0" lvl="0" indent="0" algn="l">
              <a:lnSpc>
                <a:spcPts val="3219"/>
              </a:lnSpc>
              <a:spcBef>
                <a:spcPct val="0"/>
              </a:spcBef>
            </a:pPr>
            <a:r>
              <a:rPr lang="en-US" sz="2299" u="none" strike="noStrike">
                <a:solidFill>
                  <a:srgbClr val="000000"/>
                </a:solidFill>
                <a:latin typeface="Poppins"/>
                <a:ea typeface="Poppins"/>
                <a:cs typeface="Poppins"/>
                <a:sym typeface="Poppins"/>
              </a:rPr>
              <a:t> </a:t>
            </a:r>
          </a:p>
        </p:txBody>
      </p:sp>
      <p:sp>
        <p:nvSpPr>
          <p:cNvPr id="22" name="TextBox 22"/>
          <p:cNvSpPr txBox="1"/>
          <p:nvPr/>
        </p:nvSpPr>
        <p:spPr>
          <a:xfrm>
            <a:off x="9912421" y="5627870"/>
            <a:ext cx="8254986" cy="1598930"/>
          </a:xfrm>
          <a:prstGeom prst="rect">
            <a:avLst/>
          </a:prstGeom>
        </p:spPr>
        <p:txBody>
          <a:bodyPr lIns="0" tIns="0" rIns="0" bIns="0" rtlCol="0" anchor="t">
            <a:spAutoFit/>
          </a:bodyPr>
          <a:lstStyle/>
          <a:p>
            <a:pPr algn="l">
              <a:lnSpc>
                <a:spcPts val="3219"/>
              </a:lnSpc>
            </a:pPr>
            <a:endParaRPr/>
          </a:p>
          <a:p>
            <a:pPr marL="496569" lvl="1" indent="-248284" algn="l">
              <a:lnSpc>
                <a:spcPts val="3219"/>
              </a:lnSpc>
              <a:buFont typeface="Arial"/>
              <a:buChar char="•"/>
            </a:pPr>
            <a:r>
              <a:rPr lang="en-US" sz="2299" u="none" strike="noStrike">
                <a:solidFill>
                  <a:srgbClr val="000000"/>
                </a:solidFill>
                <a:latin typeface="Poppins"/>
                <a:ea typeface="Poppins"/>
                <a:cs typeface="Poppins"/>
                <a:sym typeface="Poppins"/>
              </a:rPr>
              <a:t>Trier les dons reçus afin d’alimenter le vestiaire.</a:t>
            </a:r>
          </a:p>
          <a:p>
            <a:pPr marL="496569" lvl="1" indent="-248284" algn="l">
              <a:lnSpc>
                <a:spcPts val="3219"/>
              </a:lnSpc>
              <a:buFont typeface="Arial"/>
              <a:buChar char="•"/>
            </a:pPr>
            <a:r>
              <a:rPr lang="en-US" sz="2299" u="none" strike="noStrike">
                <a:solidFill>
                  <a:srgbClr val="000000"/>
                </a:solidFill>
                <a:latin typeface="Poppins"/>
                <a:ea typeface="Poppins"/>
                <a:cs typeface="Poppins"/>
                <a:sym typeface="Poppins"/>
              </a:rPr>
              <a:t>Il faut être en mesure de porter des charges légères à modérées et du linge parfois souillé/sale.</a:t>
            </a:r>
          </a:p>
        </p:txBody>
      </p:sp>
      <p:sp>
        <p:nvSpPr>
          <p:cNvPr id="23" name="TextBox 23"/>
          <p:cNvSpPr txBox="1"/>
          <p:nvPr/>
        </p:nvSpPr>
        <p:spPr>
          <a:xfrm>
            <a:off x="-2107576" y="7414375"/>
            <a:ext cx="7135512" cy="666750"/>
          </a:xfrm>
          <a:prstGeom prst="rect">
            <a:avLst/>
          </a:prstGeom>
        </p:spPr>
        <p:txBody>
          <a:bodyPr lIns="0" tIns="0" rIns="0" bIns="0" rtlCol="0" anchor="t">
            <a:spAutoFit/>
          </a:bodyPr>
          <a:lstStyle/>
          <a:p>
            <a:pPr marL="0" lvl="0" indent="0" algn="ctr">
              <a:lnSpc>
                <a:spcPts val="5399"/>
              </a:lnSpc>
              <a:spcBef>
                <a:spcPct val="0"/>
              </a:spcBef>
            </a:pPr>
            <a:r>
              <a:rPr lang="en-US" sz="3999">
                <a:solidFill>
                  <a:srgbClr val="E50C33"/>
                </a:solidFill>
                <a:latin typeface="More Sugar"/>
                <a:ea typeface="More Sugar"/>
                <a:cs typeface="More Sugar"/>
                <a:sym typeface="More Sugar"/>
              </a:rPr>
              <a:t>Important: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91582" y="0"/>
            <a:ext cx="1211426" cy="1211426"/>
            <a:chOff x="0" y="0"/>
            <a:chExt cx="647700" cy="647700"/>
          </a:xfrm>
        </p:grpSpPr>
        <p:sp>
          <p:nvSpPr>
            <p:cNvPr id="3" name="Freeform 3"/>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B8B55F"/>
            </a:solidFill>
          </p:spPr>
          <p:txBody>
            <a:bodyPr/>
            <a:lstStyle/>
            <a:p>
              <a:endParaRPr lang="en-CA"/>
            </a:p>
          </p:txBody>
        </p:sp>
        <p:sp>
          <p:nvSpPr>
            <p:cNvPr id="4" name="TextBox 4"/>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17055276" y="8920695"/>
            <a:ext cx="1211426" cy="1211426"/>
            <a:chOff x="0" y="0"/>
            <a:chExt cx="647700" cy="647700"/>
          </a:xfrm>
        </p:grpSpPr>
        <p:sp>
          <p:nvSpPr>
            <p:cNvPr id="6" name="Freeform 6"/>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B8B55F"/>
            </a:solidFill>
          </p:spPr>
          <p:txBody>
            <a:bodyPr/>
            <a:lstStyle/>
            <a:p>
              <a:endParaRPr lang="en-CA"/>
            </a:p>
          </p:txBody>
        </p:sp>
        <p:sp>
          <p:nvSpPr>
            <p:cNvPr id="7" name="TextBox 7"/>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grpSp>
        <p:nvGrpSpPr>
          <p:cNvPr id="8" name="Group 8"/>
          <p:cNvGrpSpPr/>
          <p:nvPr/>
        </p:nvGrpSpPr>
        <p:grpSpPr>
          <a:xfrm>
            <a:off x="9860073" y="2262447"/>
            <a:ext cx="1211426" cy="1211426"/>
            <a:chOff x="0" y="0"/>
            <a:chExt cx="647700" cy="647700"/>
          </a:xfrm>
        </p:grpSpPr>
        <p:sp>
          <p:nvSpPr>
            <p:cNvPr id="9" name="Freeform 9"/>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D43665"/>
            </a:solidFill>
          </p:spPr>
          <p:txBody>
            <a:bodyPr/>
            <a:lstStyle/>
            <a:p>
              <a:endParaRPr lang="en-CA"/>
            </a:p>
          </p:txBody>
        </p:sp>
        <p:sp>
          <p:nvSpPr>
            <p:cNvPr id="10" name="TextBox 10"/>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sp>
        <p:nvSpPr>
          <p:cNvPr id="11" name="Freeform 11"/>
          <p:cNvSpPr/>
          <p:nvPr/>
        </p:nvSpPr>
        <p:spPr>
          <a:xfrm>
            <a:off x="13659979" y="-88344"/>
            <a:ext cx="5073697" cy="2731991"/>
          </a:xfrm>
          <a:custGeom>
            <a:avLst/>
            <a:gdLst/>
            <a:ahLst/>
            <a:cxnLst/>
            <a:rect l="l" t="t" r="r" b="b"/>
            <a:pathLst>
              <a:path w="5073697" h="2731991">
                <a:moveTo>
                  <a:pt x="0" y="0"/>
                </a:moveTo>
                <a:lnTo>
                  <a:pt x="5073697" y="0"/>
                </a:lnTo>
                <a:lnTo>
                  <a:pt x="5073697" y="2731991"/>
                </a:lnTo>
                <a:lnTo>
                  <a:pt x="0" y="2731991"/>
                </a:lnTo>
                <a:lnTo>
                  <a:pt x="0" y="0"/>
                </a:lnTo>
                <a:close/>
              </a:path>
            </a:pathLst>
          </a:custGeom>
          <a:blipFill>
            <a:blip r:embed="rId2"/>
            <a:stretch>
              <a:fillRect/>
            </a:stretch>
          </a:blipFill>
        </p:spPr>
        <p:txBody>
          <a:bodyPr/>
          <a:lstStyle/>
          <a:p>
            <a:endParaRPr lang="en-CA"/>
          </a:p>
        </p:txBody>
      </p:sp>
      <p:sp>
        <p:nvSpPr>
          <p:cNvPr id="12" name="TextBox 12"/>
          <p:cNvSpPr txBox="1"/>
          <p:nvPr/>
        </p:nvSpPr>
        <p:spPr>
          <a:xfrm>
            <a:off x="-1045114" y="2501447"/>
            <a:ext cx="5010588" cy="666750"/>
          </a:xfrm>
          <a:prstGeom prst="rect">
            <a:avLst/>
          </a:prstGeom>
        </p:spPr>
        <p:txBody>
          <a:bodyPr lIns="0" tIns="0" rIns="0" bIns="0" rtlCol="0" anchor="t">
            <a:spAutoFit/>
          </a:bodyPr>
          <a:lstStyle/>
          <a:p>
            <a:pPr marL="0" lvl="0" indent="0" algn="ctr">
              <a:lnSpc>
                <a:spcPts val="5399"/>
              </a:lnSpc>
              <a:spcBef>
                <a:spcPct val="0"/>
              </a:spcBef>
            </a:pPr>
            <a:r>
              <a:rPr lang="en-US" sz="3999" u="none" strike="noStrike">
                <a:solidFill>
                  <a:srgbClr val="82AFA6"/>
                </a:solidFill>
                <a:latin typeface="More Sugar"/>
                <a:ea typeface="More Sugar"/>
                <a:cs typeface="More Sugar"/>
                <a:sym typeface="More Sugar"/>
              </a:rPr>
              <a:t>Mission: </a:t>
            </a:r>
          </a:p>
        </p:txBody>
      </p:sp>
      <p:sp>
        <p:nvSpPr>
          <p:cNvPr id="13" name="TextBox 13"/>
          <p:cNvSpPr txBox="1"/>
          <p:nvPr/>
        </p:nvSpPr>
        <p:spPr>
          <a:xfrm>
            <a:off x="276620" y="3111047"/>
            <a:ext cx="8111592" cy="2799080"/>
          </a:xfrm>
          <a:prstGeom prst="rect">
            <a:avLst/>
          </a:prstGeom>
        </p:spPr>
        <p:txBody>
          <a:bodyPr lIns="0" tIns="0" rIns="0" bIns="0" rtlCol="0" anchor="t">
            <a:spAutoFit/>
          </a:bodyPr>
          <a:lstStyle/>
          <a:p>
            <a:pPr marL="496569" lvl="1" indent="-248284" algn="l">
              <a:lnSpc>
                <a:spcPts val="3219"/>
              </a:lnSpc>
              <a:buFont typeface="Arial"/>
              <a:buChar char="•"/>
            </a:pPr>
            <a:r>
              <a:rPr lang="en-US" sz="2299">
                <a:solidFill>
                  <a:srgbClr val="000000"/>
                </a:solidFill>
                <a:latin typeface="Poppins"/>
                <a:ea typeface="Poppins"/>
                <a:cs typeface="Poppins"/>
                <a:sym typeface="Poppins"/>
              </a:rPr>
              <a:t>Favoriser le maintien dans la communauté des personnes âgées de 50 ans et plus du territoire du Grand Plateau-Mont-Royal à Montréal. Susciter, favoriser, appuyer et mettre sur pied des activités socio-culturelles pour rompre l’isolement des aînés</a:t>
            </a:r>
          </a:p>
          <a:p>
            <a:pPr marL="496569" lvl="1" indent="-248284" algn="l">
              <a:lnSpc>
                <a:spcPts val="3219"/>
              </a:lnSpc>
              <a:buFont typeface="Arial"/>
              <a:buChar char="•"/>
            </a:pPr>
            <a:r>
              <a:rPr lang="en-US" sz="2299">
                <a:solidFill>
                  <a:srgbClr val="000000"/>
                </a:solidFill>
                <a:latin typeface="Poppins"/>
                <a:ea typeface="Poppins"/>
                <a:cs typeface="Poppins"/>
                <a:sym typeface="Poppins"/>
              </a:rPr>
              <a:t>Offrir des services de soutien et de support aux personnes en perte d’autonomie.</a:t>
            </a:r>
          </a:p>
        </p:txBody>
      </p:sp>
      <p:sp>
        <p:nvSpPr>
          <p:cNvPr id="14" name="TextBox 14"/>
          <p:cNvSpPr txBox="1"/>
          <p:nvPr/>
        </p:nvSpPr>
        <p:spPr>
          <a:xfrm>
            <a:off x="276620" y="77788"/>
            <a:ext cx="4790873" cy="1180465"/>
          </a:xfrm>
          <a:prstGeom prst="rect">
            <a:avLst/>
          </a:prstGeom>
        </p:spPr>
        <p:txBody>
          <a:bodyPr lIns="0" tIns="0" rIns="0" bIns="0" rtlCol="0" anchor="t">
            <a:spAutoFit/>
          </a:bodyPr>
          <a:lstStyle/>
          <a:p>
            <a:pPr algn="l">
              <a:lnSpc>
                <a:spcPts val="4760"/>
              </a:lnSpc>
            </a:pPr>
            <a:r>
              <a:rPr lang="en-US" sz="3400" b="1">
                <a:solidFill>
                  <a:srgbClr val="D0A5B3"/>
                </a:solidFill>
                <a:latin typeface="Montserrat Bold"/>
                <a:ea typeface="Montserrat Bold"/>
                <a:cs typeface="Montserrat Bold"/>
                <a:sym typeface="Montserrat Bold"/>
              </a:rPr>
              <a:t>Inclusion sociale des personnes aînées</a:t>
            </a:r>
          </a:p>
        </p:txBody>
      </p:sp>
      <p:sp>
        <p:nvSpPr>
          <p:cNvPr id="15" name="TextBox 15"/>
          <p:cNvSpPr txBox="1"/>
          <p:nvPr/>
        </p:nvSpPr>
        <p:spPr>
          <a:xfrm>
            <a:off x="9598797" y="2675712"/>
            <a:ext cx="8425089" cy="666750"/>
          </a:xfrm>
          <a:prstGeom prst="rect">
            <a:avLst/>
          </a:prstGeom>
        </p:spPr>
        <p:txBody>
          <a:bodyPr lIns="0" tIns="0" rIns="0" bIns="0" rtlCol="0" anchor="t">
            <a:spAutoFit/>
          </a:bodyPr>
          <a:lstStyle/>
          <a:p>
            <a:pPr marL="0" lvl="0" indent="0" algn="ctr">
              <a:lnSpc>
                <a:spcPts val="5399"/>
              </a:lnSpc>
              <a:spcBef>
                <a:spcPct val="0"/>
              </a:spcBef>
            </a:pPr>
            <a:r>
              <a:rPr lang="en-US" sz="3999" u="none" strike="noStrike">
                <a:solidFill>
                  <a:srgbClr val="82AFA6"/>
                </a:solidFill>
                <a:latin typeface="More Sugar"/>
                <a:ea typeface="More Sugar"/>
                <a:cs typeface="More Sugar"/>
                <a:sym typeface="More Sugar"/>
              </a:rPr>
              <a:t>Offres de bénévolat </a:t>
            </a:r>
          </a:p>
        </p:txBody>
      </p:sp>
      <p:sp>
        <p:nvSpPr>
          <p:cNvPr id="16" name="TextBox 16"/>
          <p:cNvSpPr txBox="1"/>
          <p:nvPr/>
        </p:nvSpPr>
        <p:spPr>
          <a:xfrm>
            <a:off x="2216531" y="236066"/>
            <a:ext cx="12868014" cy="975360"/>
          </a:xfrm>
          <a:prstGeom prst="rect">
            <a:avLst/>
          </a:prstGeom>
        </p:spPr>
        <p:txBody>
          <a:bodyPr lIns="0" tIns="0" rIns="0" bIns="0" rtlCol="0" anchor="t">
            <a:spAutoFit/>
          </a:bodyPr>
          <a:lstStyle/>
          <a:p>
            <a:pPr algn="ctr">
              <a:lnSpc>
                <a:spcPts val="7829"/>
              </a:lnSpc>
            </a:pPr>
            <a:r>
              <a:rPr lang="en-US" sz="5799">
                <a:solidFill>
                  <a:srgbClr val="D7E143"/>
                </a:solidFill>
                <a:latin typeface="More Sugar"/>
                <a:ea typeface="More Sugar"/>
                <a:cs typeface="More Sugar"/>
                <a:sym typeface="More Sugar"/>
              </a:rPr>
              <a:t>Les Accordailles</a:t>
            </a:r>
          </a:p>
        </p:txBody>
      </p:sp>
      <p:sp>
        <p:nvSpPr>
          <p:cNvPr id="17" name="TextBox 17"/>
          <p:cNvSpPr txBox="1"/>
          <p:nvPr/>
        </p:nvSpPr>
        <p:spPr>
          <a:xfrm>
            <a:off x="-30660" y="7573762"/>
            <a:ext cx="9629457" cy="2482850"/>
          </a:xfrm>
          <a:prstGeom prst="rect">
            <a:avLst/>
          </a:prstGeom>
        </p:spPr>
        <p:txBody>
          <a:bodyPr lIns="0" tIns="0" rIns="0" bIns="0" rtlCol="0" anchor="t">
            <a:spAutoFit/>
          </a:bodyPr>
          <a:lstStyle/>
          <a:p>
            <a:pPr algn="l">
              <a:lnSpc>
                <a:spcPts val="2800"/>
              </a:lnSpc>
            </a:pPr>
            <a:endParaRPr/>
          </a:p>
          <a:p>
            <a:pPr marL="431801" lvl="1" indent="-215900" algn="l">
              <a:lnSpc>
                <a:spcPts val="2800"/>
              </a:lnSpc>
              <a:buFont typeface="Arial"/>
              <a:buChar char="•"/>
            </a:pPr>
            <a:r>
              <a:rPr lang="en-US" sz="2000">
                <a:solidFill>
                  <a:srgbClr val="000000"/>
                </a:solidFill>
                <a:latin typeface="Poppins"/>
                <a:ea typeface="Poppins"/>
                <a:cs typeface="Poppins"/>
                <a:sym typeface="Poppins"/>
              </a:rPr>
              <a:t>En semaine, de jour, sur appel, la personne doit être disponible au moins 3 heures par semaine</a:t>
            </a:r>
          </a:p>
          <a:p>
            <a:pPr marL="431801" lvl="1" indent="-215900" algn="l">
              <a:lnSpc>
                <a:spcPts val="2800"/>
              </a:lnSpc>
              <a:buFont typeface="Arial"/>
              <a:buChar char="•"/>
            </a:pPr>
            <a:r>
              <a:rPr lang="en-US" sz="2000">
                <a:solidFill>
                  <a:srgbClr val="000000"/>
                </a:solidFill>
                <a:latin typeface="Poppins"/>
                <a:ea typeface="Poppins"/>
                <a:cs typeface="Poppins"/>
                <a:sym typeface="Poppins"/>
              </a:rPr>
              <a:t>Repas fourni le mardi si aide lors du dîner, belle équipe de travail dynamique</a:t>
            </a:r>
          </a:p>
          <a:p>
            <a:pPr marL="431801" lvl="1" indent="-215900" algn="l">
              <a:lnSpc>
                <a:spcPts val="2800"/>
              </a:lnSpc>
              <a:buFont typeface="Arial"/>
              <a:buChar char="•"/>
            </a:pPr>
            <a:r>
              <a:rPr lang="en-US" sz="2000">
                <a:solidFill>
                  <a:srgbClr val="000000"/>
                </a:solidFill>
                <a:latin typeface="Poppins"/>
                <a:ea typeface="Poppins"/>
                <a:cs typeface="Poppins"/>
                <a:sym typeface="Poppins"/>
              </a:rPr>
              <a:t>Capacité d’accueil: 04 bénévoles</a:t>
            </a:r>
          </a:p>
          <a:p>
            <a:pPr marL="431801" lvl="1" indent="-215900" algn="l">
              <a:lnSpc>
                <a:spcPts val="2800"/>
              </a:lnSpc>
              <a:buFont typeface="Arial"/>
              <a:buChar char="•"/>
            </a:pPr>
            <a:r>
              <a:rPr lang="en-US" sz="2000">
                <a:solidFill>
                  <a:srgbClr val="000000"/>
                </a:solidFill>
                <a:latin typeface="Poppins"/>
                <a:ea typeface="Poppins"/>
                <a:cs typeface="Poppins"/>
                <a:sym typeface="Poppins"/>
              </a:rPr>
              <a:t>465 rue Gilford bureau 101, Montréal, QC, H2J 1N5</a:t>
            </a:r>
          </a:p>
        </p:txBody>
      </p:sp>
      <p:sp>
        <p:nvSpPr>
          <p:cNvPr id="18" name="TextBox 18"/>
          <p:cNvSpPr txBox="1"/>
          <p:nvPr/>
        </p:nvSpPr>
        <p:spPr>
          <a:xfrm>
            <a:off x="-1211599" y="5843453"/>
            <a:ext cx="7135512" cy="666750"/>
          </a:xfrm>
          <a:prstGeom prst="rect">
            <a:avLst/>
          </a:prstGeom>
        </p:spPr>
        <p:txBody>
          <a:bodyPr lIns="0" tIns="0" rIns="0" bIns="0" rtlCol="0" anchor="t">
            <a:spAutoFit/>
          </a:bodyPr>
          <a:lstStyle/>
          <a:p>
            <a:pPr marL="0" lvl="0" indent="0" algn="ctr">
              <a:lnSpc>
                <a:spcPts val="5399"/>
              </a:lnSpc>
              <a:spcBef>
                <a:spcPct val="0"/>
              </a:spcBef>
            </a:pPr>
            <a:r>
              <a:rPr lang="en-US" sz="3999" u="none" strike="noStrike">
                <a:solidFill>
                  <a:srgbClr val="82AFA6"/>
                </a:solidFill>
                <a:latin typeface="More Sugar"/>
                <a:ea typeface="More Sugar"/>
                <a:cs typeface="More Sugar"/>
                <a:sym typeface="More Sugar"/>
              </a:rPr>
              <a:t>Population Cible: </a:t>
            </a:r>
          </a:p>
        </p:txBody>
      </p:sp>
      <p:sp>
        <p:nvSpPr>
          <p:cNvPr id="19" name="TextBox 19"/>
          <p:cNvSpPr txBox="1"/>
          <p:nvPr/>
        </p:nvSpPr>
        <p:spPr>
          <a:xfrm>
            <a:off x="0" y="6523505"/>
            <a:ext cx="7423179" cy="798830"/>
          </a:xfrm>
          <a:prstGeom prst="rect">
            <a:avLst/>
          </a:prstGeom>
        </p:spPr>
        <p:txBody>
          <a:bodyPr lIns="0" tIns="0" rIns="0" bIns="0" rtlCol="0" anchor="t">
            <a:spAutoFit/>
          </a:bodyPr>
          <a:lstStyle/>
          <a:p>
            <a:pPr marL="496569" lvl="1" indent="-248284" algn="l">
              <a:lnSpc>
                <a:spcPts val="3219"/>
              </a:lnSpc>
              <a:buFont typeface="Arial"/>
              <a:buChar char="•"/>
            </a:pPr>
            <a:r>
              <a:rPr lang="en-US" sz="2299">
                <a:solidFill>
                  <a:srgbClr val="000000"/>
                </a:solidFill>
                <a:latin typeface="Poppins"/>
                <a:ea typeface="Poppins"/>
                <a:cs typeface="Poppins"/>
                <a:sym typeface="Poppins"/>
              </a:rPr>
              <a:t> Aux aînés de 50 ans et plus de l’arrondissement Plateau Mont-Royal. </a:t>
            </a:r>
          </a:p>
        </p:txBody>
      </p:sp>
      <p:sp>
        <p:nvSpPr>
          <p:cNvPr id="20" name="TextBox 20"/>
          <p:cNvSpPr txBox="1"/>
          <p:nvPr/>
        </p:nvSpPr>
        <p:spPr>
          <a:xfrm>
            <a:off x="10119404" y="3598180"/>
            <a:ext cx="7995655" cy="483870"/>
          </a:xfrm>
          <a:prstGeom prst="rect">
            <a:avLst/>
          </a:prstGeom>
        </p:spPr>
        <p:txBody>
          <a:bodyPr lIns="0" tIns="0" rIns="0" bIns="0" rtlCol="0" anchor="t">
            <a:spAutoFit/>
          </a:bodyPr>
          <a:lstStyle/>
          <a:p>
            <a:pPr algn="l">
              <a:lnSpc>
                <a:spcPts val="3779"/>
              </a:lnSpc>
            </a:pPr>
            <a:r>
              <a:rPr lang="en-US" sz="2699" b="1">
                <a:solidFill>
                  <a:srgbClr val="000000"/>
                </a:solidFill>
                <a:latin typeface="Poppins Bold"/>
                <a:ea typeface="Poppins Bold"/>
                <a:cs typeface="Poppins Bold"/>
                <a:sym typeface="Poppins Bold"/>
              </a:rPr>
              <a:t>Accompagnateur-trice auprès des aînés </a:t>
            </a:r>
          </a:p>
        </p:txBody>
      </p:sp>
      <p:sp>
        <p:nvSpPr>
          <p:cNvPr id="21" name="TextBox 21"/>
          <p:cNvSpPr txBox="1"/>
          <p:nvPr/>
        </p:nvSpPr>
        <p:spPr>
          <a:xfrm>
            <a:off x="9989739" y="4225407"/>
            <a:ext cx="8254986" cy="4799330"/>
          </a:xfrm>
          <a:prstGeom prst="rect">
            <a:avLst/>
          </a:prstGeom>
        </p:spPr>
        <p:txBody>
          <a:bodyPr lIns="0" tIns="0" rIns="0" bIns="0" rtlCol="0" anchor="t">
            <a:spAutoFit/>
          </a:bodyPr>
          <a:lstStyle/>
          <a:p>
            <a:pPr marL="496569" lvl="1" indent="-248284" algn="l">
              <a:lnSpc>
                <a:spcPts val="3219"/>
              </a:lnSpc>
              <a:buFont typeface="Arial"/>
              <a:buChar char="•"/>
            </a:pPr>
            <a:r>
              <a:rPr lang="en-US" sz="2299" u="none" strike="noStrike">
                <a:solidFill>
                  <a:srgbClr val="000000"/>
                </a:solidFill>
                <a:latin typeface="Poppins"/>
                <a:ea typeface="Poppins"/>
                <a:cs typeface="Poppins"/>
                <a:sym typeface="Poppins"/>
              </a:rPr>
              <a:t>Accompagner les aînés lors de leurs rendez-vous médicaux et sociaux.</a:t>
            </a:r>
          </a:p>
          <a:p>
            <a:pPr marL="496569" lvl="1" indent="-248284" algn="l">
              <a:lnSpc>
                <a:spcPts val="3219"/>
              </a:lnSpc>
              <a:buFont typeface="Arial"/>
              <a:buChar char="•"/>
            </a:pPr>
            <a:r>
              <a:rPr lang="en-US" sz="2299" u="none" strike="noStrike">
                <a:solidFill>
                  <a:srgbClr val="000000"/>
                </a:solidFill>
                <a:latin typeface="Poppins"/>
                <a:ea typeface="Poppins"/>
                <a:cs typeface="Poppins"/>
                <a:sym typeface="Poppins"/>
              </a:rPr>
              <a:t>Offrir une présence et un soutien lors des déplacements et des activités de la vie communautaire.</a:t>
            </a:r>
          </a:p>
          <a:p>
            <a:pPr marL="496569" lvl="1" indent="-248284" algn="l">
              <a:lnSpc>
                <a:spcPts val="3219"/>
              </a:lnSpc>
              <a:buFont typeface="Arial"/>
              <a:buChar char="•"/>
            </a:pPr>
            <a:r>
              <a:rPr lang="en-US" sz="2299" u="none" strike="noStrike">
                <a:solidFill>
                  <a:srgbClr val="000000"/>
                </a:solidFill>
                <a:latin typeface="Poppins"/>
                <a:ea typeface="Poppins"/>
                <a:cs typeface="Poppins"/>
                <a:sym typeface="Poppins"/>
              </a:rPr>
              <a:t>Participer à la préparation, au déroulement et à l’animation des dîners communautaires.</a:t>
            </a:r>
          </a:p>
          <a:p>
            <a:pPr marL="496569" lvl="1" indent="-248284" algn="l">
              <a:lnSpc>
                <a:spcPts val="3219"/>
              </a:lnSpc>
              <a:buFont typeface="Arial"/>
              <a:buChar char="•"/>
            </a:pPr>
            <a:r>
              <a:rPr lang="en-US" sz="2299" u="none" strike="noStrike">
                <a:solidFill>
                  <a:srgbClr val="000000"/>
                </a:solidFill>
                <a:latin typeface="Poppins"/>
                <a:ea typeface="Poppins"/>
                <a:cs typeface="Poppins"/>
                <a:sym typeface="Poppins"/>
              </a:rPr>
              <a:t>Effectuer des visites d’amitié auprès des aînés afin de briser l’isolement et de favoriser les échanges et la socialisation.</a:t>
            </a:r>
          </a:p>
          <a:p>
            <a:pPr marL="496569" lvl="1" indent="-248284" algn="l">
              <a:lnSpc>
                <a:spcPts val="3219"/>
              </a:lnSpc>
              <a:buFont typeface="Arial"/>
              <a:buChar char="•"/>
            </a:pPr>
            <a:r>
              <a:rPr lang="en-US" sz="2299" u="none" strike="noStrike">
                <a:solidFill>
                  <a:srgbClr val="000000"/>
                </a:solidFill>
                <a:latin typeface="Poppins"/>
                <a:ea typeface="Poppins"/>
                <a:cs typeface="Poppins"/>
                <a:sym typeface="Poppins"/>
              </a:rPr>
              <a:t>Participer à diverses activités et initiatives de l’organisme selon les besoins.</a:t>
            </a:r>
          </a:p>
        </p:txBody>
      </p:sp>
      <p:sp>
        <p:nvSpPr>
          <p:cNvPr id="22" name="TextBox 22"/>
          <p:cNvSpPr txBox="1"/>
          <p:nvPr/>
        </p:nvSpPr>
        <p:spPr>
          <a:xfrm>
            <a:off x="-1940869" y="7322335"/>
            <a:ext cx="7135512" cy="666750"/>
          </a:xfrm>
          <a:prstGeom prst="rect">
            <a:avLst/>
          </a:prstGeom>
        </p:spPr>
        <p:txBody>
          <a:bodyPr lIns="0" tIns="0" rIns="0" bIns="0" rtlCol="0" anchor="t">
            <a:spAutoFit/>
          </a:bodyPr>
          <a:lstStyle/>
          <a:p>
            <a:pPr marL="0" lvl="0" indent="0" algn="ctr">
              <a:lnSpc>
                <a:spcPts val="5399"/>
              </a:lnSpc>
              <a:spcBef>
                <a:spcPct val="0"/>
              </a:spcBef>
            </a:pPr>
            <a:r>
              <a:rPr lang="en-US" sz="3999">
                <a:solidFill>
                  <a:srgbClr val="D43665"/>
                </a:solidFill>
                <a:latin typeface="More Sugar"/>
                <a:ea typeface="More Sugar"/>
                <a:cs typeface="More Sugar"/>
                <a:sym typeface="More Sugar"/>
              </a:rPr>
              <a:t>Important: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359761" y="0"/>
            <a:ext cx="1211426" cy="1211426"/>
            <a:chOff x="0" y="0"/>
            <a:chExt cx="647700" cy="647700"/>
          </a:xfrm>
        </p:grpSpPr>
        <p:sp>
          <p:nvSpPr>
            <p:cNvPr id="3" name="Freeform 3"/>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FEA084"/>
            </a:solidFill>
          </p:spPr>
          <p:txBody>
            <a:bodyPr/>
            <a:lstStyle/>
            <a:p>
              <a:endParaRPr lang="en-CA"/>
            </a:p>
          </p:txBody>
        </p:sp>
        <p:sp>
          <p:nvSpPr>
            <p:cNvPr id="4" name="TextBox 4"/>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12091582" y="0"/>
            <a:ext cx="1211426" cy="1211426"/>
            <a:chOff x="0" y="0"/>
            <a:chExt cx="647700" cy="647700"/>
          </a:xfrm>
        </p:grpSpPr>
        <p:sp>
          <p:nvSpPr>
            <p:cNvPr id="6" name="Freeform 6"/>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B8B55F"/>
            </a:solidFill>
          </p:spPr>
          <p:txBody>
            <a:bodyPr/>
            <a:lstStyle/>
            <a:p>
              <a:endParaRPr lang="en-CA"/>
            </a:p>
          </p:txBody>
        </p:sp>
        <p:sp>
          <p:nvSpPr>
            <p:cNvPr id="7" name="TextBox 7"/>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grpSp>
        <p:nvGrpSpPr>
          <p:cNvPr id="8" name="Group 8"/>
          <p:cNvGrpSpPr/>
          <p:nvPr/>
        </p:nvGrpSpPr>
        <p:grpSpPr>
          <a:xfrm>
            <a:off x="17055276" y="8920695"/>
            <a:ext cx="1211426" cy="1211426"/>
            <a:chOff x="0" y="0"/>
            <a:chExt cx="647700" cy="647700"/>
          </a:xfrm>
        </p:grpSpPr>
        <p:sp>
          <p:nvSpPr>
            <p:cNvPr id="9" name="Freeform 9"/>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B8B55F"/>
            </a:solidFill>
          </p:spPr>
          <p:txBody>
            <a:bodyPr/>
            <a:lstStyle/>
            <a:p>
              <a:endParaRPr lang="en-CA"/>
            </a:p>
          </p:txBody>
        </p:sp>
        <p:sp>
          <p:nvSpPr>
            <p:cNvPr id="10" name="TextBox 10"/>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grpSp>
        <p:nvGrpSpPr>
          <p:cNvPr id="11" name="Group 11"/>
          <p:cNvGrpSpPr/>
          <p:nvPr/>
        </p:nvGrpSpPr>
        <p:grpSpPr>
          <a:xfrm>
            <a:off x="9860073" y="2099977"/>
            <a:ext cx="1211426" cy="1211426"/>
            <a:chOff x="0" y="0"/>
            <a:chExt cx="647700" cy="647700"/>
          </a:xfrm>
        </p:grpSpPr>
        <p:sp>
          <p:nvSpPr>
            <p:cNvPr id="12" name="Freeform 12"/>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F5623B"/>
            </a:solidFill>
          </p:spPr>
          <p:txBody>
            <a:bodyPr/>
            <a:lstStyle/>
            <a:p>
              <a:endParaRPr lang="en-CA"/>
            </a:p>
          </p:txBody>
        </p:sp>
        <p:sp>
          <p:nvSpPr>
            <p:cNvPr id="13" name="TextBox 13"/>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sp>
        <p:nvSpPr>
          <p:cNvPr id="14" name="Freeform 14"/>
          <p:cNvSpPr/>
          <p:nvPr/>
        </p:nvSpPr>
        <p:spPr>
          <a:xfrm>
            <a:off x="14684026" y="-95021"/>
            <a:ext cx="3582676" cy="1372673"/>
          </a:xfrm>
          <a:custGeom>
            <a:avLst/>
            <a:gdLst/>
            <a:ahLst/>
            <a:cxnLst/>
            <a:rect l="l" t="t" r="r" b="b"/>
            <a:pathLst>
              <a:path w="3582676" h="1372673">
                <a:moveTo>
                  <a:pt x="0" y="0"/>
                </a:moveTo>
                <a:lnTo>
                  <a:pt x="3582676" y="0"/>
                </a:lnTo>
                <a:lnTo>
                  <a:pt x="3582676" y="1372673"/>
                </a:lnTo>
                <a:lnTo>
                  <a:pt x="0" y="1372673"/>
                </a:lnTo>
                <a:lnTo>
                  <a:pt x="0" y="0"/>
                </a:lnTo>
                <a:close/>
              </a:path>
            </a:pathLst>
          </a:custGeom>
          <a:blipFill>
            <a:blip r:embed="rId2"/>
            <a:stretch>
              <a:fillRect/>
            </a:stretch>
          </a:blipFill>
        </p:spPr>
        <p:txBody>
          <a:bodyPr/>
          <a:lstStyle/>
          <a:p>
            <a:endParaRPr lang="en-CA"/>
          </a:p>
        </p:txBody>
      </p:sp>
      <p:sp>
        <p:nvSpPr>
          <p:cNvPr id="15" name="TextBox 15"/>
          <p:cNvSpPr txBox="1"/>
          <p:nvPr/>
        </p:nvSpPr>
        <p:spPr>
          <a:xfrm>
            <a:off x="-1045114" y="2501447"/>
            <a:ext cx="5010588" cy="666750"/>
          </a:xfrm>
          <a:prstGeom prst="rect">
            <a:avLst/>
          </a:prstGeom>
        </p:spPr>
        <p:txBody>
          <a:bodyPr lIns="0" tIns="0" rIns="0" bIns="0" rtlCol="0" anchor="t">
            <a:spAutoFit/>
          </a:bodyPr>
          <a:lstStyle/>
          <a:p>
            <a:pPr marL="0" lvl="0" indent="0" algn="ctr">
              <a:lnSpc>
                <a:spcPts val="5399"/>
              </a:lnSpc>
              <a:spcBef>
                <a:spcPct val="0"/>
              </a:spcBef>
            </a:pPr>
            <a:r>
              <a:rPr lang="en-US" sz="3999" u="none" strike="noStrike">
                <a:solidFill>
                  <a:srgbClr val="82AFA6"/>
                </a:solidFill>
                <a:latin typeface="More Sugar"/>
                <a:ea typeface="More Sugar"/>
                <a:cs typeface="More Sugar"/>
                <a:sym typeface="More Sugar"/>
              </a:rPr>
              <a:t>Mission: </a:t>
            </a:r>
          </a:p>
        </p:txBody>
      </p:sp>
      <p:sp>
        <p:nvSpPr>
          <p:cNvPr id="16" name="TextBox 16"/>
          <p:cNvSpPr txBox="1"/>
          <p:nvPr/>
        </p:nvSpPr>
        <p:spPr>
          <a:xfrm>
            <a:off x="276620" y="3111047"/>
            <a:ext cx="8667647" cy="1598930"/>
          </a:xfrm>
          <a:prstGeom prst="rect">
            <a:avLst/>
          </a:prstGeom>
        </p:spPr>
        <p:txBody>
          <a:bodyPr lIns="0" tIns="0" rIns="0" bIns="0" rtlCol="0" anchor="t">
            <a:spAutoFit/>
          </a:bodyPr>
          <a:lstStyle/>
          <a:p>
            <a:pPr algn="l">
              <a:lnSpc>
                <a:spcPts val="3219"/>
              </a:lnSpc>
            </a:pPr>
            <a:r>
              <a:rPr lang="en-US" sz="2299">
                <a:solidFill>
                  <a:srgbClr val="000000"/>
                </a:solidFill>
                <a:latin typeface="Poppins"/>
                <a:ea typeface="Poppins"/>
                <a:cs typeface="Poppins"/>
                <a:sym typeface="Poppins"/>
              </a:rPr>
              <a:t>Offrir des services afin d’améliorer la situation de sécurité alimentaire des résidents du quartier Ahuntsic qui vivent une situation de pauvreté, tout en favorisant leur autonomie et leur pouvoir d’agir.</a:t>
            </a:r>
          </a:p>
        </p:txBody>
      </p:sp>
      <p:sp>
        <p:nvSpPr>
          <p:cNvPr id="17" name="TextBox 17"/>
          <p:cNvSpPr txBox="1"/>
          <p:nvPr/>
        </p:nvSpPr>
        <p:spPr>
          <a:xfrm>
            <a:off x="230616" y="-76200"/>
            <a:ext cx="4790873" cy="1225550"/>
          </a:xfrm>
          <a:prstGeom prst="rect">
            <a:avLst/>
          </a:prstGeom>
        </p:spPr>
        <p:txBody>
          <a:bodyPr lIns="0" tIns="0" rIns="0" bIns="0" rtlCol="0" anchor="t">
            <a:spAutoFit/>
          </a:bodyPr>
          <a:lstStyle/>
          <a:p>
            <a:pPr algn="l">
              <a:lnSpc>
                <a:spcPts val="4900"/>
              </a:lnSpc>
            </a:pPr>
            <a:r>
              <a:rPr lang="en-US" sz="3500" b="1">
                <a:solidFill>
                  <a:srgbClr val="5BC1AF"/>
                </a:solidFill>
                <a:latin typeface="Montserrat Bold"/>
                <a:ea typeface="Montserrat Bold"/>
                <a:cs typeface="Montserrat Bold"/>
                <a:sym typeface="Montserrat Bold"/>
              </a:rPr>
              <a:t> Sécurité alimentaire</a:t>
            </a:r>
          </a:p>
        </p:txBody>
      </p:sp>
      <p:sp>
        <p:nvSpPr>
          <p:cNvPr id="18" name="TextBox 18"/>
          <p:cNvSpPr txBox="1"/>
          <p:nvPr/>
        </p:nvSpPr>
        <p:spPr>
          <a:xfrm>
            <a:off x="9862911" y="2201410"/>
            <a:ext cx="8425089" cy="666750"/>
          </a:xfrm>
          <a:prstGeom prst="rect">
            <a:avLst/>
          </a:prstGeom>
        </p:spPr>
        <p:txBody>
          <a:bodyPr lIns="0" tIns="0" rIns="0" bIns="0" rtlCol="0" anchor="t">
            <a:spAutoFit/>
          </a:bodyPr>
          <a:lstStyle/>
          <a:p>
            <a:pPr marL="0" lvl="0" indent="0" algn="ctr">
              <a:lnSpc>
                <a:spcPts val="5399"/>
              </a:lnSpc>
              <a:spcBef>
                <a:spcPct val="0"/>
              </a:spcBef>
            </a:pPr>
            <a:r>
              <a:rPr lang="en-US" sz="3999" u="none" strike="noStrike">
                <a:solidFill>
                  <a:srgbClr val="82AFA6"/>
                </a:solidFill>
                <a:latin typeface="More Sugar"/>
                <a:ea typeface="More Sugar"/>
                <a:cs typeface="More Sugar"/>
                <a:sym typeface="More Sugar"/>
              </a:rPr>
              <a:t>Offres de bénévolat </a:t>
            </a:r>
          </a:p>
        </p:txBody>
      </p:sp>
      <p:sp>
        <p:nvSpPr>
          <p:cNvPr id="19" name="TextBox 19"/>
          <p:cNvSpPr txBox="1"/>
          <p:nvPr/>
        </p:nvSpPr>
        <p:spPr>
          <a:xfrm>
            <a:off x="2152797" y="70408"/>
            <a:ext cx="12868014" cy="975360"/>
          </a:xfrm>
          <a:prstGeom prst="rect">
            <a:avLst/>
          </a:prstGeom>
        </p:spPr>
        <p:txBody>
          <a:bodyPr lIns="0" tIns="0" rIns="0" bIns="0" rtlCol="0" anchor="t">
            <a:spAutoFit/>
          </a:bodyPr>
          <a:lstStyle/>
          <a:p>
            <a:pPr algn="ctr">
              <a:lnSpc>
                <a:spcPts val="7829"/>
              </a:lnSpc>
            </a:pPr>
            <a:r>
              <a:rPr lang="en-US" sz="5799">
                <a:solidFill>
                  <a:srgbClr val="15A990"/>
                </a:solidFill>
                <a:latin typeface="More Sugar"/>
                <a:ea typeface="More Sugar"/>
                <a:cs typeface="More Sugar"/>
                <a:sym typeface="More Sugar"/>
              </a:rPr>
              <a:t>SNAC</a:t>
            </a:r>
          </a:p>
        </p:txBody>
      </p:sp>
      <p:sp>
        <p:nvSpPr>
          <p:cNvPr id="20" name="TextBox 20"/>
          <p:cNvSpPr txBox="1"/>
          <p:nvPr/>
        </p:nvSpPr>
        <p:spPr>
          <a:xfrm>
            <a:off x="230616" y="6957511"/>
            <a:ext cx="9629457" cy="2835275"/>
          </a:xfrm>
          <a:prstGeom prst="rect">
            <a:avLst/>
          </a:prstGeom>
        </p:spPr>
        <p:txBody>
          <a:bodyPr lIns="0" tIns="0" rIns="0" bIns="0" rtlCol="0" anchor="t">
            <a:spAutoFit/>
          </a:bodyPr>
          <a:lstStyle/>
          <a:p>
            <a:pPr algn="l">
              <a:lnSpc>
                <a:spcPts val="2800"/>
              </a:lnSpc>
            </a:pPr>
            <a:endParaRPr/>
          </a:p>
          <a:p>
            <a:pPr marL="431801" lvl="1" indent="-215900" algn="l">
              <a:lnSpc>
                <a:spcPts val="2800"/>
              </a:lnSpc>
              <a:buFont typeface="Arial"/>
              <a:buChar char="•"/>
            </a:pPr>
            <a:r>
              <a:rPr lang="en-US" sz="2000">
                <a:solidFill>
                  <a:srgbClr val="000000"/>
                </a:solidFill>
                <a:latin typeface="Poppins"/>
                <a:ea typeface="Poppins"/>
                <a:cs typeface="Poppins"/>
                <a:sym typeface="Poppins"/>
              </a:rPr>
              <a:t>De préférence le mercredi de 13 h à 16 h et le mercredi de 9 h à 12 h</a:t>
            </a:r>
          </a:p>
          <a:p>
            <a:pPr marL="431801" lvl="1" indent="-215900" algn="l">
              <a:lnSpc>
                <a:spcPts val="2800"/>
              </a:lnSpc>
              <a:buFont typeface="Arial"/>
              <a:buChar char="•"/>
            </a:pPr>
            <a:r>
              <a:rPr lang="en-US" sz="2000">
                <a:solidFill>
                  <a:srgbClr val="000000"/>
                </a:solidFill>
                <a:latin typeface="Poppins"/>
                <a:ea typeface="Poppins"/>
                <a:cs typeface="Poppins"/>
                <a:sym typeface="Poppins"/>
              </a:rPr>
              <a:t>Possibilité le jeudi soir de 17 h 30 à 19 h 30 et le vendredi de3 11 h 30 à 13 h.</a:t>
            </a:r>
          </a:p>
          <a:p>
            <a:pPr marL="431801" lvl="1" indent="-215900" algn="l">
              <a:lnSpc>
                <a:spcPts val="2800"/>
              </a:lnSpc>
              <a:buFont typeface="Arial"/>
              <a:buChar char="•"/>
            </a:pPr>
            <a:r>
              <a:rPr lang="en-US" sz="2000">
                <a:solidFill>
                  <a:srgbClr val="000000"/>
                </a:solidFill>
                <a:latin typeface="Poppins"/>
                <a:ea typeface="Poppins"/>
                <a:cs typeface="Poppins"/>
                <a:sym typeface="Poppins"/>
              </a:rPr>
              <a:t>Mercredi : 10 780, rue Laverdure, Montréal</a:t>
            </a:r>
          </a:p>
          <a:p>
            <a:pPr marL="431801" lvl="1" indent="-215900" algn="l">
              <a:lnSpc>
                <a:spcPts val="2800"/>
              </a:lnSpc>
              <a:buFont typeface="Arial"/>
              <a:buChar char="•"/>
            </a:pPr>
            <a:r>
              <a:rPr lang="en-US" sz="2000">
                <a:solidFill>
                  <a:srgbClr val="000000"/>
                </a:solidFill>
                <a:latin typeface="Poppins"/>
                <a:ea typeface="Poppins"/>
                <a:cs typeface="Poppins"/>
                <a:sym typeface="Poppins"/>
              </a:rPr>
              <a:t>Jeudi : 20, rue Chabanel Ouest</a:t>
            </a:r>
          </a:p>
          <a:p>
            <a:pPr marL="431801" lvl="1" indent="-215900" algn="l">
              <a:lnSpc>
                <a:spcPts val="2800"/>
              </a:lnSpc>
              <a:buFont typeface="Arial"/>
              <a:buChar char="•"/>
            </a:pPr>
            <a:r>
              <a:rPr lang="en-US" sz="2000">
                <a:solidFill>
                  <a:srgbClr val="000000"/>
                </a:solidFill>
                <a:latin typeface="Poppins"/>
                <a:ea typeface="Poppins"/>
                <a:cs typeface="Poppins"/>
                <a:sym typeface="Poppins"/>
              </a:rPr>
              <a:t>Vendredi : 2244, rue Sauvé Est (chalet du parc Gabriel-Lalemant)</a:t>
            </a:r>
          </a:p>
          <a:p>
            <a:pPr marL="431801" lvl="1" indent="-215900" algn="l">
              <a:lnSpc>
                <a:spcPts val="2800"/>
              </a:lnSpc>
              <a:buFont typeface="Arial"/>
              <a:buChar char="•"/>
            </a:pPr>
            <a:r>
              <a:rPr lang="en-US" sz="2000">
                <a:solidFill>
                  <a:srgbClr val="000000"/>
                </a:solidFill>
                <a:latin typeface="Poppins"/>
                <a:ea typeface="Poppins"/>
                <a:cs typeface="Poppins"/>
                <a:sym typeface="Poppins"/>
              </a:rPr>
              <a:t>Capacité d’accueil: 04 bénévoles</a:t>
            </a:r>
          </a:p>
          <a:p>
            <a:pPr marL="431801" lvl="1" indent="-215900" algn="l">
              <a:lnSpc>
                <a:spcPts val="2800"/>
              </a:lnSpc>
              <a:buFont typeface="Arial"/>
              <a:buChar char="•"/>
            </a:pPr>
            <a:r>
              <a:rPr lang="en-US" sz="2000">
                <a:solidFill>
                  <a:srgbClr val="000000"/>
                </a:solidFill>
                <a:latin typeface="Poppins"/>
                <a:ea typeface="Poppins"/>
                <a:cs typeface="Poppins"/>
                <a:sym typeface="Poppins"/>
              </a:rPr>
              <a:t>Avec une formidable équipe de bénévoles 😊</a:t>
            </a:r>
          </a:p>
        </p:txBody>
      </p:sp>
      <p:sp>
        <p:nvSpPr>
          <p:cNvPr id="21" name="TextBox 21"/>
          <p:cNvSpPr txBox="1"/>
          <p:nvPr/>
        </p:nvSpPr>
        <p:spPr>
          <a:xfrm>
            <a:off x="-1231458" y="4847104"/>
            <a:ext cx="7135512" cy="666750"/>
          </a:xfrm>
          <a:prstGeom prst="rect">
            <a:avLst/>
          </a:prstGeom>
        </p:spPr>
        <p:txBody>
          <a:bodyPr lIns="0" tIns="0" rIns="0" bIns="0" rtlCol="0" anchor="t">
            <a:spAutoFit/>
          </a:bodyPr>
          <a:lstStyle/>
          <a:p>
            <a:pPr marL="0" lvl="0" indent="0" algn="ctr">
              <a:lnSpc>
                <a:spcPts val="5399"/>
              </a:lnSpc>
              <a:spcBef>
                <a:spcPct val="0"/>
              </a:spcBef>
            </a:pPr>
            <a:r>
              <a:rPr lang="en-US" sz="3999" u="none" strike="noStrike">
                <a:solidFill>
                  <a:srgbClr val="5BC1AF"/>
                </a:solidFill>
                <a:latin typeface="More Sugar"/>
                <a:ea typeface="More Sugar"/>
                <a:cs typeface="More Sugar"/>
                <a:sym typeface="More Sugar"/>
              </a:rPr>
              <a:t>Population Cible: </a:t>
            </a:r>
          </a:p>
        </p:txBody>
      </p:sp>
      <p:sp>
        <p:nvSpPr>
          <p:cNvPr id="22" name="TextBox 22"/>
          <p:cNvSpPr txBox="1"/>
          <p:nvPr/>
        </p:nvSpPr>
        <p:spPr>
          <a:xfrm>
            <a:off x="276620" y="5656730"/>
            <a:ext cx="7423179" cy="398780"/>
          </a:xfrm>
          <a:prstGeom prst="rect">
            <a:avLst/>
          </a:prstGeom>
        </p:spPr>
        <p:txBody>
          <a:bodyPr lIns="0" tIns="0" rIns="0" bIns="0" rtlCol="0" anchor="t">
            <a:spAutoFit/>
          </a:bodyPr>
          <a:lstStyle/>
          <a:p>
            <a:pPr algn="l">
              <a:lnSpc>
                <a:spcPts val="3219"/>
              </a:lnSpc>
            </a:pPr>
            <a:r>
              <a:rPr lang="en-US" sz="2299">
                <a:solidFill>
                  <a:srgbClr val="000000"/>
                </a:solidFill>
                <a:latin typeface="Poppins"/>
                <a:ea typeface="Poppins"/>
                <a:cs typeface="Poppins"/>
                <a:sym typeface="Poppins"/>
              </a:rPr>
              <a:t>Résidents à faible revenu du quartier Ahuntsic.</a:t>
            </a:r>
          </a:p>
        </p:txBody>
      </p:sp>
      <p:sp>
        <p:nvSpPr>
          <p:cNvPr id="23" name="TextBox 23"/>
          <p:cNvSpPr txBox="1"/>
          <p:nvPr/>
        </p:nvSpPr>
        <p:spPr>
          <a:xfrm>
            <a:off x="9860073" y="3744469"/>
            <a:ext cx="8254986" cy="398780"/>
          </a:xfrm>
          <a:prstGeom prst="rect">
            <a:avLst/>
          </a:prstGeom>
        </p:spPr>
        <p:txBody>
          <a:bodyPr lIns="0" tIns="0" rIns="0" bIns="0" rtlCol="0" anchor="t">
            <a:spAutoFit/>
          </a:bodyPr>
          <a:lstStyle/>
          <a:p>
            <a:pPr marL="496569" lvl="1" indent="-248284" algn="l">
              <a:lnSpc>
                <a:spcPts val="3219"/>
              </a:lnSpc>
              <a:buAutoNum type="arabicPeriod"/>
            </a:pPr>
            <a:r>
              <a:rPr lang="en-US" sz="2299" b="1">
                <a:solidFill>
                  <a:srgbClr val="000000"/>
                </a:solidFill>
                <a:latin typeface="Poppins Bold"/>
                <a:ea typeface="Poppins Bold"/>
                <a:cs typeface="Poppins Bold"/>
                <a:sym typeface="Poppins Bold"/>
              </a:rPr>
              <a:t>Tri et installation des denrées alimentaires.</a:t>
            </a:r>
          </a:p>
        </p:txBody>
      </p:sp>
      <p:sp>
        <p:nvSpPr>
          <p:cNvPr id="24" name="TextBox 24"/>
          <p:cNvSpPr txBox="1"/>
          <p:nvPr/>
        </p:nvSpPr>
        <p:spPr>
          <a:xfrm>
            <a:off x="-1801855" y="6657473"/>
            <a:ext cx="7135512" cy="666750"/>
          </a:xfrm>
          <a:prstGeom prst="rect">
            <a:avLst/>
          </a:prstGeom>
        </p:spPr>
        <p:txBody>
          <a:bodyPr lIns="0" tIns="0" rIns="0" bIns="0" rtlCol="0" anchor="t">
            <a:spAutoFit/>
          </a:bodyPr>
          <a:lstStyle/>
          <a:p>
            <a:pPr marL="0" lvl="0" indent="0" algn="ctr">
              <a:lnSpc>
                <a:spcPts val="5399"/>
              </a:lnSpc>
              <a:spcBef>
                <a:spcPct val="0"/>
              </a:spcBef>
            </a:pPr>
            <a:r>
              <a:rPr lang="en-US" sz="3999">
                <a:solidFill>
                  <a:srgbClr val="2BB8BC"/>
                </a:solidFill>
                <a:latin typeface="More Sugar"/>
                <a:ea typeface="More Sugar"/>
                <a:cs typeface="More Sugar"/>
                <a:sym typeface="More Sugar"/>
              </a:rPr>
              <a:t>Important: </a:t>
            </a:r>
          </a:p>
        </p:txBody>
      </p:sp>
      <p:sp>
        <p:nvSpPr>
          <p:cNvPr id="25" name="TextBox 25"/>
          <p:cNvSpPr txBox="1"/>
          <p:nvPr/>
        </p:nvSpPr>
        <p:spPr>
          <a:xfrm>
            <a:off x="9860073" y="4518183"/>
            <a:ext cx="8254986" cy="798830"/>
          </a:xfrm>
          <a:prstGeom prst="rect">
            <a:avLst/>
          </a:prstGeom>
        </p:spPr>
        <p:txBody>
          <a:bodyPr lIns="0" tIns="0" rIns="0" bIns="0" rtlCol="0" anchor="t">
            <a:spAutoFit/>
          </a:bodyPr>
          <a:lstStyle/>
          <a:p>
            <a:pPr marL="496569" lvl="1" indent="-248284" algn="l">
              <a:lnSpc>
                <a:spcPts val="3219"/>
              </a:lnSpc>
              <a:buAutoNum type="arabicPeriod"/>
            </a:pPr>
            <a:r>
              <a:rPr lang="en-US" sz="2299" b="1">
                <a:solidFill>
                  <a:srgbClr val="000000"/>
                </a:solidFill>
                <a:latin typeface="Poppins Bold"/>
                <a:ea typeface="Poppins Bold"/>
                <a:cs typeface="Poppins Bold"/>
                <a:sym typeface="Poppins Bold"/>
              </a:rPr>
              <a:t>Accompagnement des usagers lors du parcours de dépannage alimentaire.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333658" y="31566"/>
            <a:ext cx="1211426" cy="1211426"/>
            <a:chOff x="0" y="0"/>
            <a:chExt cx="647700" cy="647700"/>
          </a:xfrm>
        </p:grpSpPr>
        <p:sp>
          <p:nvSpPr>
            <p:cNvPr id="3" name="Freeform 3"/>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FEA084"/>
            </a:solidFill>
          </p:spPr>
          <p:txBody>
            <a:bodyPr/>
            <a:lstStyle/>
            <a:p>
              <a:endParaRPr lang="en-CA"/>
            </a:p>
          </p:txBody>
        </p:sp>
        <p:sp>
          <p:nvSpPr>
            <p:cNvPr id="4" name="TextBox 4"/>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12091582" y="0"/>
            <a:ext cx="1211426" cy="1211426"/>
            <a:chOff x="0" y="0"/>
            <a:chExt cx="647700" cy="647700"/>
          </a:xfrm>
        </p:grpSpPr>
        <p:sp>
          <p:nvSpPr>
            <p:cNvPr id="6" name="Freeform 6"/>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B8B55F"/>
            </a:solidFill>
          </p:spPr>
          <p:txBody>
            <a:bodyPr/>
            <a:lstStyle/>
            <a:p>
              <a:endParaRPr lang="en-CA"/>
            </a:p>
          </p:txBody>
        </p:sp>
        <p:sp>
          <p:nvSpPr>
            <p:cNvPr id="7" name="TextBox 7"/>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grpSp>
        <p:nvGrpSpPr>
          <p:cNvPr id="8" name="Group 8"/>
          <p:cNvGrpSpPr/>
          <p:nvPr/>
        </p:nvGrpSpPr>
        <p:grpSpPr>
          <a:xfrm>
            <a:off x="17055276" y="8920695"/>
            <a:ext cx="1211426" cy="1211426"/>
            <a:chOff x="0" y="0"/>
            <a:chExt cx="647700" cy="647700"/>
          </a:xfrm>
        </p:grpSpPr>
        <p:sp>
          <p:nvSpPr>
            <p:cNvPr id="9" name="Freeform 9"/>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B8B55F"/>
            </a:solidFill>
          </p:spPr>
          <p:txBody>
            <a:bodyPr/>
            <a:lstStyle/>
            <a:p>
              <a:endParaRPr lang="en-CA"/>
            </a:p>
          </p:txBody>
        </p:sp>
        <p:sp>
          <p:nvSpPr>
            <p:cNvPr id="10" name="TextBox 10"/>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grpSp>
        <p:nvGrpSpPr>
          <p:cNvPr id="11" name="Group 11"/>
          <p:cNvGrpSpPr/>
          <p:nvPr/>
        </p:nvGrpSpPr>
        <p:grpSpPr>
          <a:xfrm>
            <a:off x="9860073" y="2099977"/>
            <a:ext cx="1211426" cy="1211426"/>
            <a:chOff x="0" y="0"/>
            <a:chExt cx="647700" cy="647700"/>
          </a:xfrm>
        </p:grpSpPr>
        <p:sp>
          <p:nvSpPr>
            <p:cNvPr id="12" name="Freeform 12"/>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6AA036"/>
            </a:solidFill>
          </p:spPr>
          <p:txBody>
            <a:bodyPr/>
            <a:lstStyle/>
            <a:p>
              <a:endParaRPr lang="en-CA"/>
            </a:p>
          </p:txBody>
        </p:sp>
        <p:sp>
          <p:nvSpPr>
            <p:cNvPr id="13" name="TextBox 13"/>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sp>
        <p:nvSpPr>
          <p:cNvPr id="14" name="Freeform 14"/>
          <p:cNvSpPr/>
          <p:nvPr/>
        </p:nvSpPr>
        <p:spPr>
          <a:xfrm>
            <a:off x="15874758" y="-189301"/>
            <a:ext cx="2046353" cy="1959383"/>
          </a:xfrm>
          <a:custGeom>
            <a:avLst/>
            <a:gdLst/>
            <a:ahLst/>
            <a:cxnLst/>
            <a:rect l="l" t="t" r="r" b="b"/>
            <a:pathLst>
              <a:path w="2046353" h="1959383">
                <a:moveTo>
                  <a:pt x="0" y="0"/>
                </a:moveTo>
                <a:lnTo>
                  <a:pt x="2046354" y="0"/>
                </a:lnTo>
                <a:lnTo>
                  <a:pt x="2046354" y="1959383"/>
                </a:lnTo>
                <a:lnTo>
                  <a:pt x="0" y="1959383"/>
                </a:lnTo>
                <a:lnTo>
                  <a:pt x="0" y="0"/>
                </a:lnTo>
                <a:close/>
              </a:path>
            </a:pathLst>
          </a:custGeom>
          <a:blipFill>
            <a:blip r:embed="rId2"/>
            <a:stretch>
              <a:fillRect/>
            </a:stretch>
          </a:blipFill>
        </p:spPr>
        <p:txBody>
          <a:bodyPr/>
          <a:lstStyle/>
          <a:p>
            <a:endParaRPr lang="en-CA"/>
          </a:p>
        </p:txBody>
      </p:sp>
      <p:sp>
        <p:nvSpPr>
          <p:cNvPr id="15" name="TextBox 15"/>
          <p:cNvSpPr txBox="1"/>
          <p:nvPr/>
        </p:nvSpPr>
        <p:spPr>
          <a:xfrm>
            <a:off x="-1045114" y="2501447"/>
            <a:ext cx="5010588" cy="666750"/>
          </a:xfrm>
          <a:prstGeom prst="rect">
            <a:avLst/>
          </a:prstGeom>
        </p:spPr>
        <p:txBody>
          <a:bodyPr lIns="0" tIns="0" rIns="0" bIns="0" rtlCol="0" anchor="t">
            <a:spAutoFit/>
          </a:bodyPr>
          <a:lstStyle/>
          <a:p>
            <a:pPr marL="0" lvl="0" indent="0" algn="ctr">
              <a:lnSpc>
                <a:spcPts val="5399"/>
              </a:lnSpc>
              <a:spcBef>
                <a:spcPct val="0"/>
              </a:spcBef>
            </a:pPr>
            <a:r>
              <a:rPr lang="en-US" sz="3999" u="none" strike="noStrike">
                <a:solidFill>
                  <a:srgbClr val="82AFA6"/>
                </a:solidFill>
                <a:latin typeface="More Sugar"/>
                <a:ea typeface="More Sugar"/>
                <a:cs typeface="More Sugar"/>
                <a:sym typeface="More Sugar"/>
              </a:rPr>
              <a:t>Mission: </a:t>
            </a:r>
          </a:p>
        </p:txBody>
      </p:sp>
      <p:sp>
        <p:nvSpPr>
          <p:cNvPr id="16" name="TextBox 16"/>
          <p:cNvSpPr txBox="1"/>
          <p:nvPr/>
        </p:nvSpPr>
        <p:spPr>
          <a:xfrm>
            <a:off x="276620" y="3111047"/>
            <a:ext cx="8667647" cy="2399030"/>
          </a:xfrm>
          <a:prstGeom prst="rect">
            <a:avLst/>
          </a:prstGeom>
        </p:spPr>
        <p:txBody>
          <a:bodyPr lIns="0" tIns="0" rIns="0" bIns="0" rtlCol="0" anchor="t">
            <a:spAutoFit/>
          </a:bodyPr>
          <a:lstStyle/>
          <a:p>
            <a:pPr algn="l">
              <a:lnSpc>
                <a:spcPts val="3219"/>
              </a:lnSpc>
            </a:pPr>
            <a:r>
              <a:rPr lang="en-US" sz="2299">
                <a:solidFill>
                  <a:srgbClr val="000000"/>
                </a:solidFill>
                <a:latin typeface="Poppins"/>
                <a:ea typeface="Poppins"/>
                <a:cs typeface="Poppins"/>
                <a:sym typeface="Poppins"/>
              </a:rPr>
              <a:t> Grâce à son expertise à faire découvrir, comprendre et vivre la nature en créant une expérience unique et personnalisée pour tous, GUEPE rapproche les humains de leur nature afin de faire de la protection de l’environnement un projet de société inclusif et inspirant.</a:t>
            </a:r>
          </a:p>
          <a:p>
            <a:pPr algn="l">
              <a:lnSpc>
                <a:spcPts val="3219"/>
              </a:lnSpc>
            </a:pPr>
            <a:endParaRPr lang="en-US" sz="2299">
              <a:solidFill>
                <a:srgbClr val="000000"/>
              </a:solidFill>
              <a:latin typeface="Poppins"/>
              <a:ea typeface="Poppins"/>
              <a:cs typeface="Poppins"/>
              <a:sym typeface="Poppins"/>
            </a:endParaRPr>
          </a:p>
        </p:txBody>
      </p:sp>
      <p:sp>
        <p:nvSpPr>
          <p:cNvPr id="17" name="TextBox 17"/>
          <p:cNvSpPr txBox="1"/>
          <p:nvPr/>
        </p:nvSpPr>
        <p:spPr>
          <a:xfrm>
            <a:off x="0" y="199572"/>
            <a:ext cx="4790873" cy="854075"/>
          </a:xfrm>
          <a:prstGeom prst="rect">
            <a:avLst/>
          </a:prstGeom>
        </p:spPr>
        <p:txBody>
          <a:bodyPr lIns="0" tIns="0" rIns="0" bIns="0" rtlCol="0" anchor="t">
            <a:spAutoFit/>
          </a:bodyPr>
          <a:lstStyle/>
          <a:p>
            <a:pPr algn="l">
              <a:lnSpc>
                <a:spcPts val="7000"/>
              </a:lnSpc>
            </a:pPr>
            <a:r>
              <a:rPr lang="en-US" sz="5000" b="1">
                <a:solidFill>
                  <a:srgbClr val="A2A797"/>
                </a:solidFill>
                <a:latin typeface="Montserrat Bold"/>
                <a:ea typeface="Montserrat Bold"/>
                <a:cs typeface="Montserrat Bold"/>
                <a:sym typeface="Montserrat Bold"/>
              </a:rPr>
              <a:t>Événementiel</a:t>
            </a:r>
          </a:p>
        </p:txBody>
      </p:sp>
      <p:sp>
        <p:nvSpPr>
          <p:cNvPr id="18" name="TextBox 18"/>
          <p:cNvSpPr txBox="1"/>
          <p:nvPr/>
        </p:nvSpPr>
        <p:spPr>
          <a:xfrm>
            <a:off x="9775022" y="2801485"/>
            <a:ext cx="8425089" cy="666750"/>
          </a:xfrm>
          <a:prstGeom prst="rect">
            <a:avLst/>
          </a:prstGeom>
        </p:spPr>
        <p:txBody>
          <a:bodyPr lIns="0" tIns="0" rIns="0" bIns="0" rtlCol="0" anchor="t">
            <a:spAutoFit/>
          </a:bodyPr>
          <a:lstStyle/>
          <a:p>
            <a:pPr marL="0" lvl="0" indent="0" algn="ctr">
              <a:lnSpc>
                <a:spcPts val="5399"/>
              </a:lnSpc>
              <a:spcBef>
                <a:spcPct val="0"/>
              </a:spcBef>
            </a:pPr>
            <a:r>
              <a:rPr lang="en-US" sz="3999" u="none" strike="noStrike">
                <a:solidFill>
                  <a:srgbClr val="82AFA6"/>
                </a:solidFill>
                <a:latin typeface="More Sugar"/>
                <a:ea typeface="More Sugar"/>
                <a:cs typeface="More Sugar"/>
                <a:sym typeface="More Sugar"/>
              </a:rPr>
              <a:t>Offres de bénévolat </a:t>
            </a:r>
          </a:p>
        </p:txBody>
      </p:sp>
      <p:sp>
        <p:nvSpPr>
          <p:cNvPr id="19" name="TextBox 19"/>
          <p:cNvSpPr txBox="1"/>
          <p:nvPr/>
        </p:nvSpPr>
        <p:spPr>
          <a:xfrm>
            <a:off x="230616" y="6957511"/>
            <a:ext cx="9629457" cy="1778000"/>
          </a:xfrm>
          <a:prstGeom prst="rect">
            <a:avLst/>
          </a:prstGeom>
        </p:spPr>
        <p:txBody>
          <a:bodyPr lIns="0" tIns="0" rIns="0" bIns="0" rtlCol="0" anchor="t">
            <a:spAutoFit/>
          </a:bodyPr>
          <a:lstStyle/>
          <a:p>
            <a:pPr algn="l">
              <a:lnSpc>
                <a:spcPts val="2800"/>
              </a:lnSpc>
            </a:pPr>
            <a:endParaRPr/>
          </a:p>
          <a:p>
            <a:pPr marL="431801" lvl="1" indent="-215900" algn="l">
              <a:lnSpc>
                <a:spcPts val="2800"/>
              </a:lnSpc>
              <a:buFont typeface="Arial"/>
              <a:buChar char="•"/>
            </a:pPr>
            <a:r>
              <a:rPr lang="en-US" sz="2000">
                <a:solidFill>
                  <a:srgbClr val="000000"/>
                </a:solidFill>
                <a:latin typeface="Poppins"/>
                <a:ea typeface="Poppins"/>
                <a:cs typeface="Poppins"/>
                <a:sym typeface="Poppins"/>
              </a:rPr>
              <a:t>Dimanche 4 octobre 8h30 à 14h</a:t>
            </a:r>
          </a:p>
          <a:p>
            <a:pPr marL="431801" lvl="1" indent="-215900" algn="l">
              <a:lnSpc>
                <a:spcPts val="2800"/>
              </a:lnSpc>
              <a:buFont typeface="Arial"/>
              <a:buChar char="•"/>
            </a:pPr>
            <a:r>
              <a:rPr lang="en-US" sz="2000">
                <a:solidFill>
                  <a:srgbClr val="000000"/>
                </a:solidFill>
                <a:latin typeface="Poppins"/>
                <a:ea typeface="Poppins"/>
                <a:cs typeface="Poppins"/>
                <a:sym typeface="Poppins"/>
              </a:rPr>
              <a:t>Collation et dîner fournis  </a:t>
            </a:r>
          </a:p>
          <a:p>
            <a:pPr marL="431801" lvl="1" indent="-215900" algn="l">
              <a:lnSpc>
                <a:spcPts val="2800"/>
              </a:lnSpc>
              <a:buFont typeface="Arial"/>
              <a:buChar char="•"/>
            </a:pPr>
            <a:r>
              <a:rPr lang="en-US" sz="2000">
                <a:solidFill>
                  <a:srgbClr val="000000"/>
                </a:solidFill>
                <a:latin typeface="Poppins"/>
                <a:ea typeface="Poppins"/>
                <a:cs typeface="Poppins"/>
                <a:sym typeface="Poppins"/>
              </a:rPr>
              <a:t>10905, rue Basile-Routhier, Montréal, H2C 0A8</a:t>
            </a:r>
          </a:p>
          <a:p>
            <a:pPr marL="431801" lvl="1" indent="-215900" algn="l">
              <a:lnSpc>
                <a:spcPts val="2800"/>
              </a:lnSpc>
              <a:buFont typeface="Arial"/>
              <a:buChar char="•"/>
            </a:pPr>
            <a:r>
              <a:rPr lang="en-US" sz="2000">
                <a:solidFill>
                  <a:srgbClr val="000000"/>
                </a:solidFill>
                <a:latin typeface="Poppins"/>
                <a:ea typeface="Poppins"/>
                <a:cs typeface="Poppins"/>
                <a:sym typeface="Poppins"/>
              </a:rPr>
              <a:t>Capacité d’accueil 12  bénévoles </a:t>
            </a:r>
          </a:p>
        </p:txBody>
      </p:sp>
      <p:sp>
        <p:nvSpPr>
          <p:cNvPr id="20" name="TextBox 20"/>
          <p:cNvSpPr txBox="1"/>
          <p:nvPr/>
        </p:nvSpPr>
        <p:spPr>
          <a:xfrm>
            <a:off x="-1648499" y="5462453"/>
            <a:ext cx="7135512" cy="504825"/>
          </a:xfrm>
          <a:prstGeom prst="rect">
            <a:avLst/>
          </a:prstGeom>
        </p:spPr>
        <p:txBody>
          <a:bodyPr lIns="0" tIns="0" rIns="0" bIns="0" rtlCol="0" anchor="t">
            <a:spAutoFit/>
          </a:bodyPr>
          <a:lstStyle/>
          <a:p>
            <a:pPr marL="0" lvl="0" indent="0" algn="ctr">
              <a:lnSpc>
                <a:spcPts val="4050"/>
              </a:lnSpc>
              <a:spcBef>
                <a:spcPct val="0"/>
              </a:spcBef>
            </a:pPr>
            <a:r>
              <a:rPr lang="en-US" sz="3000" u="none" strike="noStrike">
                <a:solidFill>
                  <a:srgbClr val="82AFA6"/>
                </a:solidFill>
                <a:latin typeface="More Sugar"/>
                <a:ea typeface="More Sugar"/>
                <a:cs typeface="More Sugar"/>
                <a:sym typeface="More Sugar"/>
              </a:rPr>
              <a:t>Population Cible: </a:t>
            </a:r>
          </a:p>
        </p:txBody>
      </p:sp>
      <p:sp>
        <p:nvSpPr>
          <p:cNvPr id="21" name="TextBox 21"/>
          <p:cNvSpPr txBox="1"/>
          <p:nvPr/>
        </p:nvSpPr>
        <p:spPr>
          <a:xfrm>
            <a:off x="3359761" y="5539287"/>
            <a:ext cx="7423179" cy="798830"/>
          </a:xfrm>
          <a:prstGeom prst="rect">
            <a:avLst/>
          </a:prstGeom>
        </p:spPr>
        <p:txBody>
          <a:bodyPr lIns="0" tIns="0" rIns="0" bIns="0" rtlCol="0" anchor="t">
            <a:spAutoFit/>
          </a:bodyPr>
          <a:lstStyle/>
          <a:p>
            <a:pPr algn="l">
              <a:lnSpc>
                <a:spcPts val="3219"/>
              </a:lnSpc>
            </a:pPr>
            <a:r>
              <a:rPr lang="en-US" sz="2299">
                <a:solidFill>
                  <a:srgbClr val="000000"/>
                </a:solidFill>
                <a:latin typeface="Poppins"/>
                <a:ea typeface="Poppins"/>
                <a:cs typeface="Poppins"/>
                <a:sym typeface="Poppins"/>
              </a:rPr>
              <a:t> Grand public</a:t>
            </a:r>
          </a:p>
          <a:p>
            <a:pPr algn="l">
              <a:lnSpc>
                <a:spcPts val="3219"/>
              </a:lnSpc>
            </a:pPr>
            <a:endParaRPr lang="en-US" sz="2299">
              <a:solidFill>
                <a:srgbClr val="000000"/>
              </a:solidFill>
              <a:latin typeface="Poppins"/>
              <a:ea typeface="Poppins"/>
              <a:cs typeface="Poppins"/>
              <a:sym typeface="Poppins"/>
            </a:endParaRPr>
          </a:p>
        </p:txBody>
      </p:sp>
      <p:sp>
        <p:nvSpPr>
          <p:cNvPr id="22" name="TextBox 22"/>
          <p:cNvSpPr txBox="1"/>
          <p:nvPr/>
        </p:nvSpPr>
        <p:spPr>
          <a:xfrm>
            <a:off x="9860073" y="3744469"/>
            <a:ext cx="8254986" cy="3199130"/>
          </a:xfrm>
          <a:prstGeom prst="rect">
            <a:avLst/>
          </a:prstGeom>
        </p:spPr>
        <p:txBody>
          <a:bodyPr lIns="0" tIns="0" rIns="0" bIns="0" rtlCol="0" anchor="t">
            <a:spAutoFit/>
          </a:bodyPr>
          <a:lstStyle/>
          <a:p>
            <a:pPr algn="l">
              <a:lnSpc>
                <a:spcPts val="3219"/>
              </a:lnSpc>
            </a:pPr>
            <a:r>
              <a:rPr lang="en-US" sz="2299" b="1">
                <a:solidFill>
                  <a:srgbClr val="000000"/>
                </a:solidFill>
                <a:latin typeface="Poppins Bold"/>
                <a:ea typeface="Poppins Bold"/>
                <a:cs typeface="Poppins Bold"/>
                <a:sym typeface="Poppins Bold"/>
              </a:rPr>
              <a:t>Evénement: Course familiale du Parcours Gouin</a:t>
            </a:r>
          </a:p>
          <a:p>
            <a:pPr algn="l">
              <a:lnSpc>
                <a:spcPts val="3219"/>
              </a:lnSpc>
            </a:pPr>
            <a:endParaRPr lang="en-US" sz="2299" b="1">
              <a:solidFill>
                <a:srgbClr val="000000"/>
              </a:solidFill>
              <a:latin typeface="Poppins Bold"/>
              <a:ea typeface="Poppins Bold"/>
              <a:cs typeface="Poppins Bold"/>
              <a:sym typeface="Poppins Bold"/>
            </a:endParaRPr>
          </a:p>
          <a:p>
            <a:pPr marL="496569" lvl="1" indent="-248284" algn="l">
              <a:lnSpc>
                <a:spcPts val="3219"/>
              </a:lnSpc>
              <a:buFont typeface="Arial"/>
              <a:buChar char="•"/>
            </a:pPr>
            <a:r>
              <a:rPr lang="en-US" sz="2299">
                <a:solidFill>
                  <a:srgbClr val="000000"/>
                </a:solidFill>
                <a:latin typeface="Poppins"/>
                <a:ea typeface="Poppins"/>
                <a:cs typeface="Poppins"/>
                <a:sym typeface="Poppins"/>
              </a:rPr>
              <a:t>Accompagner la mascotte Gaillard lors de ses apparitions </a:t>
            </a:r>
          </a:p>
          <a:p>
            <a:pPr marL="496569" lvl="1" indent="-248284" algn="l">
              <a:lnSpc>
                <a:spcPts val="3219"/>
              </a:lnSpc>
              <a:buFont typeface="Arial"/>
              <a:buChar char="•"/>
            </a:pPr>
            <a:r>
              <a:rPr lang="en-US" sz="2299">
                <a:solidFill>
                  <a:srgbClr val="000000"/>
                </a:solidFill>
                <a:latin typeface="Poppins"/>
                <a:ea typeface="Poppins"/>
                <a:cs typeface="Poppins"/>
                <a:sym typeface="Poppins"/>
              </a:rPr>
              <a:t>Accueil des participants</a:t>
            </a:r>
          </a:p>
          <a:p>
            <a:pPr marL="496569" lvl="1" indent="-248284" algn="l">
              <a:lnSpc>
                <a:spcPts val="3219"/>
              </a:lnSpc>
              <a:buFont typeface="Arial"/>
              <a:buChar char="•"/>
            </a:pPr>
            <a:r>
              <a:rPr lang="en-US" sz="2299">
                <a:solidFill>
                  <a:srgbClr val="000000"/>
                </a:solidFill>
                <a:latin typeface="Poppins"/>
                <a:ea typeface="Poppins"/>
                <a:cs typeface="Poppins"/>
                <a:sym typeface="Poppins"/>
              </a:rPr>
              <a:t>Aide au montage et démontage</a:t>
            </a:r>
          </a:p>
          <a:p>
            <a:pPr marL="496569" lvl="1" indent="-248284" algn="l">
              <a:lnSpc>
                <a:spcPts val="3219"/>
              </a:lnSpc>
              <a:buFont typeface="Arial"/>
              <a:buChar char="•"/>
            </a:pPr>
            <a:r>
              <a:rPr lang="en-US" sz="2299">
                <a:solidFill>
                  <a:srgbClr val="000000"/>
                </a:solidFill>
                <a:latin typeface="Poppins"/>
                <a:ea typeface="Poppins"/>
                <a:cs typeface="Poppins"/>
                <a:sym typeface="Poppins"/>
              </a:rPr>
              <a:t>Distribution de collations et breuvages</a:t>
            </a:r>
          </a:p>
          <a:p>
            <a:pPr marL="496569" lvl="1" indent="-248284" algn="l">
              <a:lnSpc>
                <a:spcPts val="3219"/>
              </a:lnSpc>
              <a:buFont typeface="Arial"/>
              <a:buChar char="•"/>
            </a:pPr>
            <a:r>
              <a:rPr lang="en-US" sz="2299">
                <a:solidFill>
                  <a:srgbClr val="000000"/>
                </a:solidFill>
                <a:latin typeface="Poppins"/>
                <a:ea typeface="Poppins"/>
                <a:cs typeface="Poppins"/>
                <a:sym typeface="Poppins"/>
              </a:rPr>
              <a:t>Surveillance des barricades de rue</a:t>
            </a:r>
          </a:p>
        </p:txBody>
      </p:sp>
      <p:sp>
        <p:nvSpPr>
          <p:cNvPr id="23" name="TextBox 23"/>
          <p:cNvSpPr txBox="1"/>
          <p:nvPr/>
        </p:nvSpPr>
        <p:spPr>
          <a:xfrm>
            <a:off x="-1801855" y="6657473"/>
            <a:ext cx="7135512" cy="666750"/>
          </a:xfrm>
          <a:prstGeom prst="rect">
            <a:avLst/>
          </a:prstGeom>
        </p:spPr>
        <p:txBody>
          <a:bodyPr lIns="0" tIns="0" rIns="0" bIns="0" rtlCol="0" anchor="t">
            <a:spAutoFit/>
          </a:bodyPr>
          <a:lstStyle/>
          <a:p>
            <a:pPr marL="0" lvl="0" indent="0" algn="ctr">
              <a:lnSpc>
                <a:spcPts val="5399"/>
              </a:lnSpc>
              <a:spcBef>
                <a:spcPct val="0"/>
              </a:spcBef>
            </a:pPr>
            <a:r>
              <a:rPr lang="en-US" sz="3999">
                <a:solidFill>
                  <a:srgbClr val="6AA036"/>
                </a:solidFill>
                <a:latin typeface="More Sugar"/>
                <a:ea typeface="More Sugar"/>
                <a:cs typeface="More Sugar"/>
                <a:sym typeface="More Sugar"/>
              </a:rPr>
              <a:t>Important: </a:t>
            </a:r>
          </a:p>
        </p:txBody>
      </p:sp>
      <p:sp>
        <p:nvSpPr>
          <p:cNvPr id="24" name="TextBox 24"/>
          <p:cNvSpPr txBox="1"/>
          <p:nvPr/>
        </p:nvSpPr>
        <p:spPr>
          <a:xfrm>
            <a:off x="7138497" y="70408"/>
            <a:ext cx="3198873" cy="963405"/>
          </a:xfrm>
          <a:prstGeom prst="rect">
            <a:avLst/>
          </a:prstGeom>
        </p:spPr>
        <p:txBody>
          <a:bodyPr wrap="square" lIns="0" tIns="0" rIns="0" bIns="0" rtlCol="0" anchor="t">
            <a:spAutoFit/>
          </a:bodyPr>
          <a:lstStyle/>
          <a:p>
            <a:pPr marL="0" lvl="0" indent="0" algn="ctr">
              <a:lnSpc>
                <a:spcPts val="7829"/>
              </a:lnSpc>
              <a:spcBef>
                <a:spcPct val="0"/>
              </a:spcBef>
            </a:pPr>
            <a:r>
              <a:rPr lang="en-US" sz="5799" u="none" strike="noStrike" dirty="0">
                <a:solidFill>
                  <a:srgbClr val="6AA036"/>
                </a:solidFill>
                <a:latin typeface="More Sugar"/>
                <a:ea typeface="More Sugar"/>
                <a:cs typeface="More Sugar"/>
                <a:sym typeface="More Sugar"/>
              </a:rPr>
              <a:t>GUE</a:t>
            </a:r>
            <a:r>
              <a:rPr lang="en-US" sz="5799" dirty="0">
                <a:solidFill>
                  <a:srgbClr val="6AA036"/>
                </a:solidFill>
                <a:latin typeface="More Sugar"/>
                <a:ea typeface="More Sugar"/>
                <a:cs typeface="More Sugar"/>
                <a:sym typeface="More Sugar"/>
              </a:rPr>
              <a:t>P</a:t>
            </a:r>
            <a:r>
              <a:rPr lang="en-US" sz="5799" u="none" strike="noStrike" dirty="0">
                <a:solidFill>
                  <a:srgbClr val="6AA036"/>
                </a:solidFill>
                <a:latin typeface="More Sugar"/>
                <a:ea typeface="More Sugar"/>
                <a:cs typeface="More Sugar"/>
                <a:sym typeface="More Sugar"/>
              </a:rPr>
              <a: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055276" y="8920695"/>
            <a:ext cx="1211426" cy="1211426"/>
            <a:chOff x="0" y="0"/>
            <a:chExt cx="647700" cy="647700"/>
          </a:xfrm>
        </p:grpSpPr>
        <p:sp>
          <p:nvSpPr>
            <p:cNvPr id="3" name="Freeform 3"/>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B8B55F"/>
            </a:solidFill>
          </p:spPr>
          <p:txBody>
            <a:bodyPr/>
            <a:lstStyle/>
            <a:p>
              <a:endParaRPr lang="en-CA"/>
            </a:p>
          </p:txBody>
        </p:sp>
        <p:sp>
          <p:nvSpPr>
            <p:cNvPr id="4" name="TextBox 4"/>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grpSp>
        <p:nvGrpSpPr>
          <p:cNvPr id="5" name="Group 5"/>
          <p:cNvGrpSpPr/>
          <p:nvPr/>
        </p:nvGrpSpPr>
        <p:grpSpPr>
          <a:xfrm>
            <a:off x="16653587" y="2262447"/>
            <a:ext cx="1211426" cy="1211426"/>
            <a:chOff x="0" y="0"/>
            <a:chExt cx="647700" cy="647700"/>
          </a:xfrm>
        </p:grpSpPr>
        <p:sp>
          <p:nvSpPr>
            <p:cNvPr id="6" name="Freeform 6"/>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EA8038"/>
            </a:solidFill>
          </p:spPr>
          <p:txBody>
            <a:bodyPr/>
            <a:lstStyle/>
            <a:p>
              <a:endParaRPr lang="en-CA"/>
            </a:p>
          </p:txBody>
        </p:sp>
        <p:sp>
          <p:nvSpPr>
            <p:cNvPr id="7" name="TextBox 7"/>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sp>
        <p:nvSpPr>
          <p:cNvPr id="8" name="Freeform 8"/>
          <p:cNvSpPr/>
          <p:nvPr/>
        </p:nvSpPr>
        <p:spPr>
          <a:xfrm>
            <a:off x="15482664" y="0"/>
            <a:ext cx="2805336" cy="897099"/>
          </a:xfrm>
          <a:custGeom>
            <a:avLst/>
            <a:gdLst/>
            <a:ahLst/>
            <a:cxnLst/>
            <a:rect l="l" t="t" r="r" b="b"/>
            <a:pathLst>
              <a:path w="2805336" h="897099">
                <a:moveTo>
                  <a:pt x="0" y="0"/>
                </a:moveTo>
                <a:lnTo>
                  <a:pt x="2805336" y="0"/>
                </a:lnTo>
                <a:lnTo>
                  <a:pt x="2805336" y="897099"/>
                </a:lnTo>
                <a:lnTo>
                  <a:pt x="0" y="897099"/>
                </a:lnTo>
                <a:lnTo>
                  <a:pt x="0" y="0"/>
                </a:lnTo>
                <a:close/>
              </a:path>
            </a:pathLst>
          </a:custGeom>
          <a:blipFill>
            <a:blip r:embed="rId2"/>
            <a:stretch>
              <a:fillRect/>
            </a:stretch>
          </a:blipFill>
        </p:spPr>
        <p:txBody>
          <a:bodyPr/>
          <a:lstStyle/>
          <a:p>
            <a:endParaRPr lang="en-CA"/>
          </a:p>
        </p:txBody>
      </p:sp>
      <p:sp>
        <p:nvSpPr>
          <p:cNvPr id="9" name="TextBox 9"/>
          <p:cNvSpPr txBox="1"/>
          <p:nvPr/>
        </p:nvSpPr>
        <p:spPr>
          <a:xfrm>
            <a:off x="-1045114" y="2501447"/>
            <a:ext cx="5010588" cy="666750"/>
          </a:xfrm>
          <a:prstGeom prst="rect">
            <a:avLst/>
          </a:prstGeom>
        </p:spPr>
        <p:txBody>
          <a:bodyPr lIns="0" tIns="0" rIns="0" bIns="0" rtlCol="0" anchor="t">
            <a:spAutoFit/>
          </a:bodyPr>
          <a:lstStyle/>
          <a:p>
            <a:pPr marL="0" lvl="0" indent="0" algn="ctr">
              <a:lnSpc>
                <a:spcPts val="5399"/>
              </a:lnSpc>
              <a:spcBef>
                <a:spcPct val="0"/>
              </a:spcBef>
            </a:pPr>
            <a:r>
              <a:rPr lang="en-US" sz="3999" u="none" strike="noStrike">
                <a:solidFill>
                  <a:srgbClr val="82AFA6"/>
                </a:solidFill>
                <a:latin typeface="More Sugar"/>
                <a:ea typeface="More Sugar"/>
                <a:cs typeface="More Sugar"/>
                <a:sym typeface="More Sugar"/>
              </a:rPr>
              <a:t>Mission: </a:t>
            </a:r>
          </a:p>
        </p:txBody>
      </p:sp>
      <p:sp>
        <p:nvSpPr>
          <p:cNvPr id="10" name="TextBox 10"/>
          <p:cNvSpPr txBox="1"/>
          <p:nvPr/>
        </p:nvSpPr>
        <p:spPr>
          <a:xfrm>
            <a:off x="276620" y="3111047"/>
            <a:ext cx="8667647" cy="1598930"/>
          </a:xfrm>
          <a:prstGeom prst="rect">
            <a:avLst/>
          </a:prstGeom>
        </p:spPr>
        <p:txBody>
          <a:bodyPr lIns="0" tIns="0" rIns="0" bIns="0" rtlCol="0" anchor="t">
            <a:spAutoFit/>
          </a:bodyPr>
          <a:lstStyle/>
          <a:p>
            <a:pPr algn="l">
              <a:lnSpc>
                <a:spcPts val="3219"/>
              </a:lnSpc>
            </a:pPr>
            <a:r>
              <a:rPr lang="en-US" sz="2299">
                <a:solidFill>
                  <a:srgbClr val="000000"/>
                </a:solidFill>
                <a:latin typeface="Poppins"/>
                <a:ea typeface="Poppins"/>
                <a:cs typeface="Poppins"/>
                <a:sym typeface="Poppins"/>
              </a:rPr>
              <a:t> Travailler à l’amélioration des conditions de vie des parents et de leurs enfants en vue de favoriser leur épanouissement et leur bien-être par une approche globale incluant prévention, information et soutien.</a:t>
            </a:r>
          </a:p>
        </p:txBody>
      </p:sp>
      <p:sp>
        <p:nvSpPr>
          <p:cNvPr id="11" name="TextBox 11"/>
          <p:cNvSpPr txBox="1"/>
          <p:nvPr/>
        </p:nvSpPr>
        <p:spPr>
          <a:xfrm>
            <a:off x="276620" y="92575"/>
            <a:ext cx="3150907" cy="2463800"/>
          </a:xfrm>
          <a:prstGeom prst="rect">
            <a:avLst/>
          </a:prstGeom>
        </p:spPr>
        <p:txBody>
          <a:bodyPr lIns="0" tIns="0" rIns="0" bIns="0" rtlCol="0" anchor="t">
            <a:spAutoFit/>
          </a:bodyPr>
          <a:lstStyle/>
          <a:p>
            <a:pPr algn="l">
              <a:lnSpc>
                <a:spcPts val="4900"/>
              </a:lnSpc>
            </a:pPr>
            <a:r>
              <a:rPr lang="en-US" sz="3500" b="1">
                <a:solidFill>
                  <a:srgbClr val="DCBD9D"/>
                </a:solidFill>
                <a:latin typeface="Montserrat Bold"/>
                <a:ea typeface="Montserrat Bold"/>
                <a:cs typeface="Montserrat Bold"/>
                <a:sym typeface="Montserrat Bold"/>
              </a:rPr>
              <a:t>Éducation, famille et jeunesse</a:t>
            </a:r>
          </a:p>
          <a:p>
            <a:pPr algn="l">
              <a:lnSpc>
                <a:spcPts val="4900"/>
              </a:lnSpc>
            </a:pPr>
            <a:endParaRPr lang="en-US" sz="3500" b="1">
              <a:solidFill>
                <a:srgbClr val="DCBD9D"/>
              </a:solidFill>
              <a:latin typeface="Montserrat Bold"/>
              <a:ea typeface="Montserrat Bold"/>
              <a:cs typeface="Montserrat Bold"/>
              <a:sym typeface="Montserrat Bold"/>
            </a:endParaRPr>
          </a:p>
        </p:txBody>
      </p:sp>
      <p:sp>
        <p:nvSpPr>
          <p:cNvPr id="12" name="TextBox 12"/>
          <p:cNvSpPr txBox="1"/>
          <p:nvPr/>
        </p:nvSpPr>
        <p:spPr>
          <a:xfrm>
            <a:off x="9235900" y="2415722"/>
            <a:ext cx="8425089" cy="666750"/>
          </a:xfrm>
          <a:prstGeom prst="rect">
            <a:avLst/>
          </a:prstGeom>
        </p:spPr>
        <p:txBody>
          <a:bodyPr lIns="0" tIns="0" rIns="0" bIns="0" rtlCol="0" anchor="t">
            <a:spAutoFit/>
          </a:bodyPr>
          <a:lstStyle/>
          <a:p>
            <a:pPr marL="0" lvl="0" indent="0" algn="ctr">
              <a:lnSpc>
                <a:spcPts val="5399"/>
              </a:lnSpc>
              <a:spcBef>
                <a:spcPct val="0"/>
              </a:spcBef>
            </a:pPr>
            <a:r>
              <a:rPr lang="en-US" sz="3999" u="none" strike="noStrike">
                <a:solidFill>
                  <a:srgbClr val="82AFA6"/>
                </a:solidFill>
                <a:latin typeface="More Sugar"/>
                <a:ea typeface="More Sugar"/>
                <a:cs typeface="More Sugar"/>
                <a:sym typeface="More Sugar"/>
              </a:rPr>
              <a:t>Offres de bénévolat </a:t>
            </a:r>
          </a:p>
        </p:txBody>
      </p:sp>
      <p:sp>
        <p:nvSpPr>
          <p:cNvPr id="13" name="TextBox 13"/>
          <p:cNvSpPr txBox="1"/>
          <p:nvPr/>
        </p:nvSpPr>
        <p:spPr>
          <a:xfrm>
            <a:off x="276620" y="6957511"/>
            <a:ext cx="9629457" cy="2482850"/>
          </a:xfrm>
          <a:prstGeom prst="rect">
            <a:avLst/>
          </a:prstGeom>
        </p:spPr>
        <p:txBody>
          <a:bodyPr lIns="0" tIns="0" rIns="0" bIns="0" rtlCol="0" anchor="t">
            <a:spAutoFit/>
          </a:bodyPr>
          <a:lstStyle/>
          <a:p>
            <a:pPr algn="l">
              <a:lnSpc>
                <a:spcPts val="2800"/>
              </a:lnSpc>
            </a:pPr>
            <a:endParaRPr/>
          </a:p>
          <a:p>
            <a:pPr marL="431801" lvl="1" indent="-215900" algn="l">
              <a:lnSpc>
                <a:spcPts val="2800"/>
              </a:lnSpc>
              <a:buFont typeface="Arial"/>
              <a:buChar char="•"/>
            </a:pPr>
            <a:r>
              <a:rPr lang="en-US" sz="2000">
                <a:solidFill>
                  <a:srgbClr val="000000"/>
                </a:solidFill>
                <a:latin typeface="Poppins"/>
                <a:ea typeface="Poppins"/>
                <a:cs typeface="Poppins"/>
                <a:sym typeface="Poppins"/>
              </a:rPr>
              <a:t> Du lundi au jeudi, de 15 h à 17 h 45</a:t>
            </a:r>
          </a:p>
          <a:p>
            <a:pPr marL="431801" lvl="1" indent="-215900" algn="l">
              <a:lnSpc>
                <a:spcPts val="2800"/>
              </a:lnSpc>
              <a:buFont typeface="Arial"/>
              <a:buChar char="•"/>
            </a:pPr>
            <a:r>
              <a:rPr lang="en-US" sz="2000">
                <a:solidFill>
                  <a:srgbClr val="000000"/>
                </a:solidFill>
                <a:latin typeface="Poppins"/>
                <a:ea typeface="Poppins"/>
                <a:cs typeface="Poppins"/>
                <a:sym typeface="Poppins"/>
              </a:rPr>
              <a:t>Capacité d’accueil 4 bénévoles </a:t>
            </a:r>
          </a:p>
          <a:p>
            <a:pPr marL="431801" lvl="1" indent="-215900" algn="l">
              <a:lnSpc>
                <a:spcPts val="2800"/>
              </a:lnSpc>
              <a:buFont typeface="Arial"/>
              <a:buChar char="•"/>
            </a:pPr>
            <a:r>
              <a:rPr lang="en-US" sz="2000">
                <a:solidFill>
                  <a:srgbClr val="000000"/>
                </a:solidFill>
                <a:latin typeface="Poppins"/>
                <a:ea typeface="Poppins"/>
                <a:cs typeface="Poppins"/>
                <a:sym typeface="Poppins"/>
              </a:rPr>
              <a:t>Un bénévole à la fois </a:t>
            </a:r>
          </a:p>
          <a:p>
            <a:pPr marL="431801" lvl="1" indent="-215900" algn="l">
              <a:lnSpc>
                <a:spcPts val="2800"/>
              </a:lnSpc>
              <a:buFont typeface="Arial"/>
              <a:buChar char="•"/>
            </a:pPr>
            <a:r>
              <a:rPr lang="en-US" sz="2000">
                <a:solidFill>
                  <a:srgbClr val="000000"/>
                </a:solidFill>
                <a:latin typeface="Poppins"/>
                <a:ea typeface="Poppins"/>
                <a:cs typeface="Poppins"/>
                <a:sym typeface="Poppins"/>
              </a:rPr>
              <a:t>Lieu du bénévolat : Centre culturel et communautaire de Cartierville (bibliothèque de Cartierville - Salle d'art)</a:t>
            </a:r>
          </a:p>
          <a:p>
            <a:pPr algn="l">
              <a:lnSpc>
                <a:spcPts val="2800"/>
              </a:lnSpc>
            </a:pPr>
            <a:r>
              <a:rPr lang="en-US" sz="2000">
                <a:solidFill>
                  <a:srgbClr val="000000"/>
                </a:solidFill>
                <a:latin typeface="Poppins"/>
                <a:ea typeface="Poppins"/>
                <a:cs typeface="Poppins"/>
                <a:sym typeface="Poppins"/>
              </a:rPr>
              <a:t>      12225 Rue Grenet, Montréal, QC H4J 0A2</a:t>
            </a:r>
          </a:p>
        </p:txBody>
      </p:sp>
      <p:sp>
        <p:nvSpPr>
          <p:cNvPr id="14" name="TextBox 14"/>
          <p:cNvSpPr txBox="1"/>
          <p:nvPr/>
        </p:nvSpPr>
        <p:spPr>
          <a:xfrm>
            <a:off x="-1801855" y="5095875"/>
            <a:ext cx="7135512" cy="504825"/>
          </a:xfrm>
          <a:prstGeom prst="rect">
            <a:avLst/>
          </a:prstGeom>
        </p:spPr>
        <p:txBody>
          <a:bodyPr lIns="0" tIns="0" rIns="0" bIns="0" rtlCol="0" anchor="t">
            <a:spAutoFit/>
          </a:bodyPr>
          <a:lstStyle/>
          <a:p>
            <a:pPr marL="0" lvl="0" indent="0" algn="ctr">
              <a:lnSpc>
                <a:spcPts val="4050"/>
              </a:lnSpc>
              <a:spcBef>
                <a:spcPct val="0"/>
              </a:spcBef>
            </a:pPr>
            <a:r>
              <a:rPr lang="en-US" sz="3000" u="none" strike="noStrike">
                <a:solidFill>
                  <a:srgbClr val="82AFA6"/>
                </a:solidFill>
                <a:latin typeface="More Sugar"/>
                <a:ea typeface="More Sugar"/>
                <a:cs typeface="More Sugar"/>
                <a:sym typeface="More Sugar"/>
              </a:rPr>
              <a:t>Population Cible: </a:t>
            </a:r>
          </a:p>
        </p:txBody>
      </p:sp>
      <p:sp>
        <p:nvSpPr>
          <p:cNvPr id="15" name="TextBox 15"/>
          <p:cNvSpPr txBox="1"/>
          <p:nvPr/>
        </p:nvSpPr>
        <p:spPr>
          <a:xfrm>
            <a:off x="9906077" y="3172460"/>
            <a:ext cx="8254986" cy="4799330"/>
          </a:xfrm>
          <a:prstGeom prst="rect">
            <a:avLst/>
          </a:prstGeom>
        </p:spPr>
        <p:txBody>
          <a:bodyPr lIns="0" tIns="0" rIns="0" bIns="0" rtlCol="0" anchor="t">
            <a:spAutoFit/>
          </a:bodyPr>
          <a:lstStyle/>
          <a:p>
            <a:pPr algn="l">
              <a:lnSpc>
                <a:spcPts val="3219"/>
              </a:lnSpc>
            </a:pPr>
            <a:r>
              <a:rPr lang="en-US" sz="2299" b="1">
                <a:solidFill>
                  <a:srgbClr val="000000"/>
                </a:solidFill>
                <a:latin typeface="Poppins Bold"/>
                <a:ea typeface="Poppins Bold"/>
                <a:cs typeface="Poppins Bold"/>
                <a:sym typeface="Poppins Bold"/>
              </a:rPr>
              <a:t> Aide aux devoirs </a:t>
            </a:r>
          </a:p>
          <a:p>
            <a:pPr algn="l">
              <a:lnSpc>
                <a:spcPts val="3219"/>
              </a:lnSpc>
            </a:pPr>
            <a:endParaRPr lang="en-US" sz="2299" b="1">
              <a:solidFill>
                <a:srgbClr val="000000"/>
              </a:solidFill>
              <a:latin typeface="Poppins Bold"/>
              <a:ea typeface="Poppins Bold"/>
              <a:cs typeface="Poppins Bold"/>
              <a:sym typeface="Poppins Bold"/>
            </a:endParaRPr>
          </a:p>
          <a:p>
            <a:pPr marL="496569" lvl="1" indent="-248284" algn="l">
              <a:lnSpc>
                <a:spcPts val="3219"/>
              </a:lnSpc>
              <a:buFont typeface="Arial"/>
              <a:buChar char="•"/>
            </a:pPr>
            <a:r>
              <a:rPr lang="en-US" sz="2299">
                <a:solidFill>
                  <a:srgbClr val="000000"/>
                </a:solidFill>
                <a:latin typeface="Poppins"/>
                <a:ea typeface="Poppins"/>
                <a:cs typeface="Poppins"/>
                <a:sym typeface="Poppins"/>
              </a:rPr>
              <a:t>Assister la monitrice et le moniteur d’aide aux devoirs à soutenir les enfants pendant leurs devoirs (lecture avec enfants plus jeunes, expliquer devoirs à faire, vérifier que c’est fait comme il faut), ainsi que quelques tâches connexes (désinfection des tables, faire entrer un enfant quand une place se libère dans la salle, etc.). Possibilité de pouvoir aider pendant des périodes plus courtes que la plage horaire prévue.</a:t>
            </a:r>
          </a:p>
          <a:p>
            <a:pPr algn="l">
              <a:lnSpc>
                <a:spcPts val="3219"/>
              </a:lnSpc>
            </a:pPr>
            <a:endParaRPr lang="en-US" sz="2299">
              <a:solidFill>
                <a:srgbClr val="000000"/>
              </a:solidFill>
              <a:latin typeface="Poppins"/>
              <a:ea typeface="Poppins"/>
              <a:cs typeface="Poppins"/>
              <a:sym typeface="Poppins"/>
            </a:endParaRPr>
          </a:p>
        </p:txBody>
      </p:sp>
      <p:sp>
        <p:nvSpPr>
          <p:cNvPr id="16" name="TextBox 16"/>
          <p:cNvSpPr txBox="1"/>
          <p:nvPr/>
        </p:nvSpPr>
        <p:spPr>
          <a:xfrm>
            <a:off x="-1801855" y="6657473"/>
            <a:ext cx="7135512" cy="666750"/>
          </a:xfrm>
          <a:prstGeom prst="rect">
            <a:avLst/>
          </a:prstGeom>
        </p:spPr>
        <p:txBody>
          <a:bodyPr lIns="0" tIns="0" rIns="0" bIns="0" rtlCol="0" anchor="t">
            <a:spAutoFit/>
          </a:bodyPr>
          <a:lstStyle/>
          <a:p>
            <a:pPr marL="0" lvl="0" indent="0" algn="ctr">
              <a:lnSpc>
                <a:spcPts val="5399"/>
              </a:lnSpc>
              <a:spcBef>
                <a:spcPct val="0"/>
              </a:spcBef>
            </a:pPr>
            <a:r>
              <a:rPr lang="en-US" sz="3999">
                <a:solidFill>
                  <a:srgbClr val="FAC951"/>
                </a:solidFill>
                <a:latin typeface="More Sugar"/>
                <a:ea typeface="More Sugar"/>
                <a:cs typeface="More Sugar"/>
                <a:sym typeface="More Sugar"/>
              </a:rPr>
              <a:t>Important: </a:t>
            </a:r>
          </a:p>
        </p:txBody>
      </p:sp>
      <p:sp>
        <p:nvSpPr>
          <p:cNvPr id="17" name="TextBox 17"/>
          <p:cNvSpPr txBox="1"/>
          <p:nvPr/>
        </p:nvSpPr>
        <p:spPr>
          <a:xfrm>
            <a:off x="2597569" y="83050"/>
            <a:ext cx="13714192" cy="2699385"/>
          </a:xfrm>
          <a:prstGeom prst="rect">
            <a:avLst/>
          </a:prstGeom>
        </p:spPr>
        <p:txBody>
          <a:bodyPr lIns="0" tIns="0" rIns="0" bIns="0" rtlCol="0" anchor="t">
            <a:spAutoFit/>
          </a:bodyPr>
          <a:lstStyle/>
          <a:p>
            <a:pPr algn="ctr">
              <a:lnSpc>
                <a:spcPts val="7154"/>
              </a:lnSpc>
            </a:pPr>
            <a:r>
              <a:rPr lang="en-US" sz="5299">
                <a:solidFill>
                  <a:srgbClr val="FAC951"/>
                </a:solidFill>
                <a:latin typeface="More Sugar"/>
                <a:ea typeface="More Sugar"/>
                <a:cs typeface="More Sugar"/>
                <a:sym typeface="More Sugar"/>
              </a:rPr>
              <a:t> La Maison des Parents de Bordeaux-Cartierville</a:t>
            </a:r>
          </a:p>
          <a:p>
            <a:pPr marL="0" lvl="0" indent="0" algn="ctr">
              <a:lnSpc>
                <a:spcPts val="7154"/>
              </a:lnSpc>
              <a:spcBef>
                <a:spcPct val="0"/>
              </a:spcBef>
            </a:pPr>
            <a:endParaRPr lang="en-US" sz="5299">
              <a:solidFill>
                <a:srgbClr val="FAC951"/>
              </a:solidFill>
              <a:latin typeface="More Sugar"/>
              <a:ea typeface="More Sugar"/>
              <a:cs typeface="More Sugar"/>
              <a:sym typeface="More Sugar"/>
            </a:endParaRPr>
          </a:p>
        </p:txBody>
      </p:sp>
      <p:sp>
        <p:nvSpPr>
          <p:cNvPr id="18" name="TextBox 18"/>
          <p:cNvSpPr txBox="1"/>
          <p:nvPr/>
        </p:nvSpPr>
        <p:spPr>
          <a:xfrm>
            <a:off x="2597569" y="5120831"/>
            <a:ext cx="4722383" cy="1198880"/>
          </a:xfrm>
          <a:prstGeom prst="rect">
            <a:avLst/>
          </a:prstGeom>
        </p:spPr>
        <p:txBody>
          <a:bodyPr lIns="0" tIns="0" rIns="0" bIns="0" rtlCol="0" anchor="t">
            <a:spAutoFit/>
          </a:bodyPr>
          <a:lstStyle/>
          <a:p>
            <a:pPr algn="ctr">
              <a:lnSpc>
                <a:spcPts val="3220"/>
              </a:lnSpc>
            </a:pPr>
            <a:r>
              <a:rPr lang="en-US" sz="2300">
                <a:solidFill>
                  <a:srgbClr val="000000"/>
                </a:solidFill>
                <a:latin typeface="Poppins"/>
                <a:ea typeface="Poppins"/>
                <a:cs typeface="Poppins"/>
                <a:sym typeface="Poppins"/>
              </a:rPr>
              <a:t> Enfants du primaire et secondaire du quartier.</a:t>
            </a:r>
          </a:p>
          <a:p>
            <a:pPr algn="ctr">
              <a:lnSpc>
                <a:spcPts val="3220"/>
              </a:lnSpc>
              <a:spcBef>
                <a:spcPct val="0"/>
              </a:spcBef>
            </a:pPr>
            <a:endParaRPr lang="en-US" sz="2300">
              <a:solidFill>
                <a:srgbClr val="000000"/>
              </a:solidFill>
              <a:latin typeface="Poppins"/>
              <a:ea typeface="Poppins"/>
              <a:cs typeface="Poppins"/>
              <a:sym typeface="Poppi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055276" y="8920695"/>
            <a:ext cx="1211426" cy="1211426"/>
            <a:chOff x="0" y="0"/>
            <a:chExt cx="647700" cy="647700"/>
          </a:xfrm>
        </p:grpSpPr>
        <p:sp>
          <p:nvSpPr>
            <p:cNvPr id="3" name="Freeform 3"/>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B8B55F"/>
            </a:solidFill>
          </p:spPr>
          <p:txBody>
            <a:bodyPr/>
            <a:lstStyle/>
            <a:p>
              <a:endParaRPr lang="en-CA"/>
            </a:p>
          </p:txBody>
        </p:sp>
        <p:sp>
          <p:nvSpPr>
            <p:cNvPr id="4" name="TextBox 4"/>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sp>
        <p:nvSpPr>
          <p:cNvPr id="5" name="Freeform 5"/>
          <p:cNvSpPr/>
          <p:nvPr/>
        </p:nvSpPr>
        <p:spPr>
          <a:xfrm>
            <a:off x="16021702" y="0"/>
            <a:ext cx="2245000" cy="2541753"/>
          </a:xfrm>
          <a:custGeom>
            <a:avLst/>
            <a:gdLst/>
            <a:ahLst/>
            <a:cxnLst/>
            <a:rect l="l" t="t" r="r" b="b"/>
            <a:pathLst>
              <a:path w="2245000" h="2541753">
                <a:moveTo>
                  <a:pt x="0" y="0"/>
                </a:moveTo>
                <a:lnTo>
                  <a:pt x="2245000" y="0"/>
                </a:lnTo>
                <a:lnTo>
                  <a:pt x="2245000" y="2541753"/>
                </a:lnTo>
                <a:lnTo>
                  <a:pt x="0" y="2541753"/>
                </a:lnTo>
                <a:lnTo>
                  <a:pt x="0" y="0"/>
                </a:lnTo>
                <a:close/>
              </a:path>
            </a:pathLst>
          </a:custGeom>
          <a:blipFill>
            <a:blip r:embed="rId2"/>
            <a:stretch>
              <a:fillRect/>
            </a:stretch>
          </a:blipFill>
        </p:spPr>
        <p:txBody>
          <a:bodyPr/>
          <a:lstStyle/>
          <a:p>
            <a:endParaRPr lang="en-CA"/>
          </a:p>
        </p:txBody>
      </p:sp>
      <p:sp>
        <p:nvSpPr>
          <p:cNvPr id="6" name="TextBox 6"/>
          <p:cNvSpPr txBox="1"/>
          <p:nvPr/>
        </p:nvSpPr>
        <p:spPr>
          <a:xfrm>
            <a:off x="-1045114" y="2501447"/>
            <a:ext cx="5010588" cy="666750"/>
          </a:xfrm>
          <a:prstGeom prst="rect">
            <a:avLst/>
          </a:prstGeom>
        </p:spPr>
        <p:txBody>
          <a:bodyPr lIns="0" tIns="0" rIns="0" bIns="0" rtlCol="0" anchor="t">
            <a:spAutoFit/>
          </a:bodyPr>
          <a:lstStyle/>
          <a:p>
            <a:pPr marL="0" lvl="0" indent="0" algn="ctr">
              <a:lnSpc>
                <a:spcPts val="5399"/>
              </a:lnSpc>
              <a:spcBef>
                <a:spcPct val="0"/>
              </a:spcBef>
            </a:pPr>
            <a:r>
              <a:rPr lang="en-US" sz="3999" u="none" strike="noStrike">
                <a:solidFill>
                  <a:srgbClr val="82AFA6"/>
                </a:solidFill>
                <a:latin typeface="More Sugar"/>
                <a:ea typeface="More Sugar"/>
                <a:cs typeface="More Sugar"/>
                <a:sym typeface="More Sugar"/>
              </a:rPr>
              <a:t>Mission: </a:t>
            </a:r>
          </a:p>
        </p:txBody>
      </p:sp>
      <p:sp>
        <p:nvSpPr>
          <p:cNvPr id="7" name="TextBox 7"/>
          <p:cNvSpPr txBox="1"/>
          <p:nvPr/>
        </p:nvSpPr>
        <p:spPr>
          <a:xfrm>
            <a:off x="276620" y="3111047"/>
            <a:ext cx="8667647" cy="1198880"/>
          </a:xfrm>
          <a:prstGeom prst="rect">
            <a:avLst/>
          </a:prstGeom>
        </p:spPr>
        <p:txBody>
          <a:bodyPr lIns="0" tIns="0" rIns="0" bIns="0" rtlCol="0" anchor="t">
            <a:spAutoFit/>
          </a:bodyPr>
          <a:lstStyle/>
          <a:p>
            <a:pPr algn="l">
              <a:lnSpc>
                <a:spcPts val="3219"/>
              </a:lnSpc>
            </a:pPr>
            <a:r>
              <a:rPr lang="en-US" sz="2299">
                <a:solidFill>
                  <a:srgbClr val="000000"/>
                </a:solidFill>
                <a:latin typeface="Poppins"/>
                <a:ea typeface="Poppins"/>
                <a:cs typeface="Poppins"/>
                <a:sym typeface="Poppins"/>
              </a:rPr>
              <a:t> Accompagner les familles avec enfants de 0 à 12 ans qui fréquentent l’organisme en les accueillant et référant au bon endroit selon leurs besoins.</a:t>
            </a:r>
          </a:p>
        </p:txBody>
      </p:sp>
      <p:sp>
        <p:nvSpPr>
          <p:cNvPr id="8" name="TextBox 8"/>
          <p:cNvSpPr txBox="1"/>
          <p:nvPr/>
        </p:nvSpPr>
        <p:spPr>
          <a:xfrm>
            <a:off x="276620" y="92575"/>
            <a:ext cx="4790873" cy="1313180"/>
          </a:xfrm>
          <a:prstGeom prst="rect">
            <a:avLst/>
          </a:prstGeom>
        </p:spPr>
        <p:txBody>
          <a:bodyPr lIns="0" tIns="0" rIns="0" bIns="0" rtlCol="0" anchor="t">
            <a:spAutoFit/>
          </a:bodyPr>
          <a:lstStyle/>
          <a:p>
            <a:pPr algn="l">
              <a:lnSpc>
                <a:spcPts val="5320"/>
              </a:lnSpc>
            </a:pPr>
            <a:r>
              <a:rPr lang="en-US" sz="3800" b="1">
                <a:solidFill>
                  <a:srgbClr val="77AE8D"/>
                </a:solidFill>
                <a:latin typeface="Montserrat Bold"/>
                <a:ea typeface="Montserrat Bold"/>
                <a:cs typeface="Montserrat Bold"/>
                <a:sym typeface="Montserrat Bold"/>
              </a:rPr>
              <a:t>Éducation, famille et jeunesse</a:t>
            </a:r>
          </a:p>
        </p:txBody>
      </p:sp>
      <p:sp>
        <p:nvSpPr>
          <p:cNvPr id="9" name="TextBox 9"/>
          <p:cNvSpPr txBox="1"/>
          <p:nvPr/>
        </p:nvSpPr>
        <p:spPr>
          <a:xfrm>
            <a:off x="8103931" y="2475078"/>
            <a:ext cx="8425089" cy="666750"/>
          </a:xfrm>
          <a:prstGeom prst="rect">
            <a:avLst/>
          </a:prstGeom>
        </p:spPr>
        <p:txBody>
          <a:bodyPr lIns="0" tIns="0" rIns="0" bIns="0" rtlCol="0" anchor="t">
            <a:spAutoFit/>
          </a:bodyPr>
          <a:lstStyle/>
          <a:p>
            <a:pPr marL="0" lvl="0" indent="0" algn="ctr">
              <a:lnSpc>
                <a:spcPts val="5399"/>
              </a:lnSpc>
              <a:spcBef>
                <a:spcPct val="0"/>
              </a:spcBef>
            </a:pPr>
            <a:r>
              <a:rPr lang="en-US" sz="3999" u="none" strike="noStrike">
                <a:solidFill>
                  <a:srgbClr val="82AFA6"/>
                </a:solidFill>
                <a:latin typeface="More Sugar"/>
                <a:ea typeface="More Sugar"/>
                <a:cs typeface="More Sugar"/>
                <a:sym typeface="More Sugar"/>
              </a:rPr>
              <a:t>Offres de bénévolat </a:t>
            </a:r>
          </a:p>
        </p:txBody>
      </p:sp>
      <p:sp>
        <p:nvSpPr>
          <p:cNvPr id="10" name="TextBox 10"/>
          <p:cNvSpPr txBox="1"/>
          <p:nvPr/>
        </p:nvSpPr>
        <p:spPr>
          <a:xfrm>
            <a:off x="0" y="7004904"/>
            <a:ext cx="9629457" cy="1425575"/>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00000"/>
                </a:solidFill>
                <a:latin typeface="Poppins"/>
                <a:ea typeface="Poppins"/>
                <a:cs typeface="Poppins"/>
                <a:sym typeface="Poppins"/>
              </a:rPr>
              <a:t> Du lundi au vendredi entre 9h et 16h (en session automne -hiver les samedis)</a:t>
            </a:r>
          </a:p>
          <a:p>
            <a:pPr marL="431801" lvl="1" indent="-215900" algn="l">
              <a:lnSpc>
                <a:spcPts val="2800"/>
              </a:lnSpc>
              <a:buFont typeface="Arial"/>
              <a:buChar char="•"/>
            </a:pPr>
            <a:r>
              <a:rPr lang="en-US" sz="2000">
                <a:solidFill>
                  <a:srgbClr val="000000"/>
                </a:solidFill>
                <a:latin typeface="Poppins"/>
                <a:ea typeface="Poppins"/>
                <a:cs typeface="Poppins"/>
                <a:sym typeface="Poppins"/>
              </a:rPr>
              <a:t>Capacité d’accueil 8 bénévoles </a:t>
            </a:r>
          </a:p>
          <a:p>
            <a:pPr marL="431801" lvl="1" indent="-215900" algn="l">
              <a:lnSpc>
                <a:spcPts val="2800"/>
              </a:lnSpc>
              <a:buFont typeface="Arial"/>
              <a:buChar char="•"/>
            </a:pPr>
            <a:r>
              <a:rPr lang="en-US" sz="2000">
                <a:solidFill>
                  <a:srgbClr val="000000"/>
                </a:solidFill>
                <a:latin typeface="Poppins"/>
                <a:ea typeface="Poppins"/>
                <a:cs typeface="Poppins"/>
                <a:sym typeface="Poppins"/>
              </a:rPr>
              <a:t>10780 Rue Laverdure, Porte B, H3L 2L9</a:t>
            </a:r>
          </a:p>
        </p:txBody>
      </p:sp>
      <p:sp>
        <p:nvSpPr>
          <p:cNvPr id="11" name="TextBox 11"/>
          <p:cNvSpPr txBox="1"/>
          <p:nvPr/>
        </p:nvSpPr>
        <p:spPr>
          <a:xfrm>
            <a:off x="-1801855" y="4669948"/>
            <a:ext cx="7135512" cy="504825"/>
          </a:xfrm>
          <a:prstGeom prst="rect">
            <a:avLst/>
          </a:prstGeom>
        </p:spPr>
        <p:txBody>
          <a:bodyPr lIns="0" tIns="0" rIns="0" bIns="0" rtlCol="0" anchor="t">
            <a:spAutoFit/>
          </a:bodyPr>
          <a:lstStyle/>
          <a:p>
            <a:pPr marL="0" lvl="0" indent="0" algn="ctr">
              <a:lnSpc>
                <a:spcPts val="4050"/>
              </a:lnSpc>
              <a:spcBef>
                <a:spcPct val="0"/>
              </a:spcBef>
            </a:pPr>
            <a:r>
              <a:rPr lang="en-US" sz="3000" u="none" strike="noStrike">
                <a:solidFill>
                  <a:srgbClr val="82AFA6"/>
                </a:solidFill>
                <a:latin typeface="More Sugar"/>
                <a:ea typeface="More Sugar"/>
                <a:cs typeface="More Sugar"/>
                <a:sym typeface="More Sugar"/>
              </a:rPr>
              <a:t>Population Cible: </a:t>
            </a:r>
          </a:p>
        </p:txBody>
      </p:sp>
      <p:sp>
        <p:nvSpPr>
          <p:cNvPr id="12" name="TextBox 12"/>
          <p:cNvSpPr txBox="1"/>
          <p:nvPr/>
        </p:nvSpPr>
        <p:spPr>
          <a:xfrm>
            <a:off x="9906077" y="3111047"/>
            <a:ext cx="8254986" cy="7599680"/>
          </a:xfrm>
          <a:prstGeom prst="rect">
            <a:avLst/>
          </a:prstGeom>
        </p:spPr>
        <p:txBody>
          <a:bodyPr lIns="0" tIns="0" rIns="0" bIns="0" rtlCol="0" anchor="t">
            <a:spAutoFit/>
          </a:bodyPr>
          <a:lstStyle/>
          <a:p>
            <a:pPr algn="l">
              <a:lnSpc>
                <a:spcPts val="3219"/>
              </a:lnSpc>
            </a:pPr>
            <a:r>
              <a:rPr lang="en-US" sz="2299" b="1">
                <a:solidFill>
                  <a:srgbClr val="000000"/>
                </a:solidFill>
                <a:latin typeface="Poppins Bold"/>
                <a:ea typeface="Poppins Bold"/>
                <a:cs typeface="Poppins Bold"/>
                <a:sym typeface="Poppins Bold"/>
              </a:rPr>
              <a:t> Aide à la halte-garderie et à la préparation d’activités</a:t>
            </a:r>
          </a:p>
          <a:p>
            <a:pPr algn="l">
              <a:lnSpc>
                <a:spcPts val="3219"/>
              </a:lnSpc>
            </a:pPr>
            <a:endParaRPr lang="en-US" sz="2299" b="1">
              <a:solidFill>
                <a:srgbClr val="000000"/>
              </a:solidFill>
              <a:latin typeface="Poppins Bold"/>
              <a:ea typeface="Poppins Bold"/>
              <a:cs typeface="Poppins Bold"/>
              <a:sym typeface="Poppins Bold"/>
            </a:endParaRPr>
          </a:p>
          <a:p>
            <a:pPr algn="l">
              <a:lnSpc>
                <a:spcPts val="3219"/>
              </a:lnSpc>
            </a:pPr>
            <a:r>
              <a:rPr lang="en-US" sz="2299">
                <a:solidFill>
                  <a:srgbClr val="000000"/>
                </a:solidFill>
                <a:latin typeface="Poppins"/>
                <a:ea typeface="Poppins"/>
                <a:cs typeface="Poppins"/>
                <a:sym typeface="Poppins"/>
              </a:rPr>
              <a:t>Assister les éducatrices aux haltes-répit, assister les intervenants lors des activités offertes aux familles, accueillir les participants, collaborer avec la responsable du comptoir vestimentaire à préparer des sacs et les distribuer aux familles par la suite entre autres.</a:t>
            </a:r>
          </a:p>
          <a:p>
            <a:pPr algn="l">
              <a:lnSpc>
                <a:spcPts val="3219"/>
              </a:lnSpc>
            </a:pPr>
            <a:endParaRPr lang="en-US" sz="2299">
              <a:solidFill>
                <a:srgbClr val="000000"/>
              </a:solidFill>
              <a:latin typeface="Poppins"/>
              <a:ea typeface="Poppins"/>
              <a:cs typeface="Poppins"/>
              <a:sym typeface="Poppins"/>
            </a:endParaRPr>
          </a:p>
          <a:p>
            <a:pPr algn="l">
              <a:lnSpc>
                <a:spcPts val="3219"/>
              </a:lnSpc>
            </a:pPr>
            <a:r>
              <a:rPr lang="en-US" sz="2299" b="1">
                <a:solidFill>
                  <a:srgbClr val="000000"/>
                </a:solidFill>
                <a:latin typeface="Poppins Bold"/>
                <a:ea typeface="Poppins Bold"/>
                <a:cs typeface="Poppins Bold"/>
                <a:sym typeface="Poppins Bold"/>
              </a:rPr>
              <a:t>Appui générale à l’organisme </a:t>
            </a:r>
          </a:p>
          <a:p>
            <a:pPr algn="l">
              <a:lnSpc>
                <a:spcPts val="3219"/>
              </a:lnSpc>
            </a:pPr>
            <a:endParaRPr lang="en-US" sz="2299" b="1">
              <a:solidFill>
                <a:srgbClr val="000000"/>
              </a:solidFill>
              <a:latin typeface="Poppins Bold"/>
              <a:ea typeface="Poppins Bold"/>
              <a:cs typeface="Poppins Bold"/>
              <a:sym typeface="Poppins Bold"/>
            </a:endParaRPr>
          </a:p>
          <a:p>
            <a:pPr algn="l">
              <a:lnSpc>
                <a:spcPts val="3219"/>
              </a:lnSpc>
            </a:pPr>
            <a:r>
              <a:rPr lang="en-US" sz="2299" b="1">
                <a:solidFill>
                  <a:srgbClr val="000000"/>
                </a:solidFill>
                <a:latin typeface="Poppins Bold"/>
                <a:ea typeface="Poppins Bold"/>
                <a:cs typeface="Poppins Bold"/>
                <a:sym typeface="Poppins Bold"/>
              </a:rPr>
              <a:t>-</a:t>
            </a:r>
            <a:r>
              <a:rPr lang="en-US" sz="2299">
                <a:solidFill>
                  <a:srgbClr val="000000"/>
                </a:solidFill>
                <a:latin typeface="Poppins"/>
                <a:ea typeface="Poppins"/>
                <a:cs typeface="Poppins"/>
                <a:sym typeface="Poppins"/>
              </a:rPr>
              <a:t>Accueil (tâches administratives entre autres)</a:t>
            </a:r>
          </a:p>
          <a:p>
            <a:pPr algn="l">
              <a:lnSpc>
                <a:spcPts val="3219"/>
              </a:lnSpc>
            </a:pPr>
            <a:r>
              <a:rPr lang="en-US" sz="2299">
                <a:solidFill>
                  <a:srgbClr val="000000"/>
                </a:solidFill>
                <a:latin typeface="Poppins"/>
                <a:ea typeface="Poppins"/>
                <a:cs typeface="Poppins"/>
                <a:sym typeface="Poppins"/>
              </a:rPr>
              <a:t>-Assister les éducatrices dans les haltes – répit</a:t>
            </a:r>
          </a:p>
          <a:p>
            <a:pPr algn="l">
              <a:lnSpc>
                <a:spcPts val="3219"/>
              </a:lnSpc>
            </a:pPr>
            <a:r>
              <a:rPr lang="en-US" sz="2299">
                <a:solidFill>
                  <a:srgbClr val="000000"/>
                </a:solidFill>
                <a:latin typeface="Poppins"/>
                <a:ea typeface="Poppins"/>
                <a:cs typeface="Poppins"/>
                <a:sym typeface="Poppins"/>
              </a:rPr>
              <a:t>-Assister lors des activités offertes (préparer matériel, animer)</a:t>
            </a:r>
          </a:p>
          <a:p>
            <a:pPr algn="l">
              <a:lnSpc>
                <a:spcPts val="3219"/>
              </a:lnSpc>
            </a:pPr>
            <a:r>
              <a:rPr lang="en-US" sz="2299">
                <a:solidFill>
                  <a:srgbClr val="000000"/>
                </a:solidFill>
                <a:latin typeface="Poppins"/>
                <a:ea typeface="Poppins"/>
                <a:cs typeface="Poppins"/>
                <a:sym typeface="Poppins"/>
              </a:rPr>
              <a:t>-Aider la responsable du comptoir vestimentaire à préparer des sacs de vêtements, trier les dons. </a:t>
            </a:r>
          </a:p>
          <a:p>
            <a:pPr algn="l">
              <a:lnSpc>
                <a:spcPts val="3219"/>
              </a:lnSpc>
            </a:pPr>
            <a:endParaRPr lang="en-US" sz="2299">
              <a:solidFill>
                <a:srgbClr val="000000"/>
              </a:solidFill>
              <a:latin typeface="Poppins"/>
              <a:ea typeface="Poppins"/>
              <a:cs typeface="Poppins"/>
              <a:sym typeface="Poppins"/>
            </a:endParaRPr>
          </a:p>
          <a:p>
            <a:pPr algn="l">
              <a:lnSpc>
                <a:spcPts val="3219"/>
              </a:lnSpc>
            </a:pPr>
            <a:endParaRPr lang="en-US" sz="2299">
              <a:solidFill>
                <a:srgbClr val="000000"/>
              </a:solidFill>
              <a:latin typeface="Poppins"/>
              <a:ea typeface="Poppins"/>
              <a:cs typeface="Poppins"/>
              <a:sym typeface="Poppins"/>
            </a:endParaRPr>
          </a:p>
        </p:txBody>
      </p:sp>
      <p:sp>
        <p:nvSpPr>
          <p:cNvPr id="13" name="TextBox 13"/>
          <p:cNvSpPr txBox="1"/>
          <p:nvPr/>
        </p:nvSpPr>
        <p:spPr>
          <a:xfrm>
            <a:off x="-2068019" y="6376254"/>
            <a:ext cx="7135512" cy="666750"/>
          </a:xfrm>
          <a:prstGeom prst="rect">
            <a:avLst/>
          </a:prstGeom>
        </p:spPr>
        <p:txBody>
          <a:bodyPr lIns="0" tIns="0" rIns="0" bIns="0" rtlCol="0" anchor="t">
            <a:spAutoFit/>
          </a:bodyPr>
          <a:lstStyle/>
          <a:p>
            <a:pPr marL="0" lvl="0" indent="0" algn="ctr">
              <a:lnSpc>
                <a:spcPts val="5399"/>
              </a:lnSpc>
              <a:spcBef>
                <a:spcPct val="0"/>
              </a:spcBef>
            </a:pPr>
            <a:r>
              <a:rPr lang="en-US" sz="3999">
                <a:solidFill>
                  <a:srgbClr val="1F5D2F"/>
                </a:solidFill>
                <a:latin typeface="More Sugar"/>
                <a:ea typeface="More Sugar"/>
                <a:cs typeface="More Sugar"/>
                <a:sym typeface="More Sugar"/>
              </a:rPr>
              <a:t>Important: </a:t>
            </a:r>
          </a:p>
        </p:txBody>
      </p:sp>
      <p:sp>
        <p:nvSpPr>
          <p:cNvPr id="14" name="TextBox 14"/>
          <p:cNvSpPr txBox="1"/>
          <p:nvPr/>
        </p:nvSpPr>
        <p:spPr>
          <a:xfrm>
            <a:off x="2597569" y="83050"/>
            <a:ext cx="13714192" cy="889635"/>
          </a:xfrm>
          <a:prstGeom prst="rect">
            <a:avLst/>
          </a:prstGeom>
        </p:spPr>
        <p:txBody>
          <a:bodyPr lIns="0" tIns="0" rIns="0" bIns="0" rtlCol="0" anchor="t">
            <a:spAutoFit/>
          </a:bodyPr>
          <a:lstStyle/>
          <a:p>
            <a:pPr marL="0" lvl="0" indent="0" algn="ctr">
              <a:lnSpc>
                <a:spcPts val="7154"/>
              </a:lnSpc>
              <a:spcBef>
                <a:spcPct val="0"/>
              </a:spcBef>
            </a:pPr>
            <a:r>
              <a:rPr lang="en-US" sz="5299">
                <a:solidFill>
                  <a:srgbClr val="1F5D2F"/>
                </a:solidFill>
                <a:latin typeface="More Sugar"/>
                <a:ea typeface="More Sugar"/>
                <a:cs typeface="More Sugar"/>
                <a:sym typeface="More Sugar"/>
              </a:rPr>
              <a:t> PAUSE FAMILLE</a:t>
            </a:r>
          </a:p>
        </p:txBody>
      </p:sp>
      <p:sp>
        <p:nvSpPr>
          <p:cNvPr id="15" name="TextBox 15"/>
          <p:cNvSpPr txBox="1"/>
          <p:nvPr/>
        </p:nvSpPr>
        <p:spPr>
          <a:xfrm>
            <a:off x="3270935" y="4685221"/>
            <a:ext cx="5477029" cy="1198880"/>
          </a:xfrm>
          <a:prstGeom prst="rect">
            <a:avLst/>
          </a:prstGeom>
        </p:spPr>
        <p:txBody>
          <a:bodyPr lIns="0" tIns="0" rIns="0" bIns="0" rtlCol="0" anchor="t">
            <a:spAutoFit/>
          </a:bodyPr>
          <a:lstStyle/>
          <a:p>
            <a:pPr marL="0" lvl="0" indent="0" algn="l">
              <a:lnSpc>
                <a:spcPts val="3219"/>
              </a:lnSpc>
              <a:spcBef>
                <a:spcPct val="0"/>
              </a:spcBef>
            </a:pPr>
            <a:r>
              <a:rPr lang="en-US" sz="2299" u="none" strike="noStrike">
                <a:solidFill>
                  <a:srgbClr val="000000"/>
                </a:solidFill>
                <a:latin typeface="Poppins"/>
                <a:ea typeface="Poppins"/>
                <a:cs typeface="Poppins"/>
                <a:sym typeface="Poppins"/>
              </a:rPr>
              <a:t> Aux familles du quartier Ahuntsic ou personnes seules</a:t>
            </a:r>
          </a:p>
          <a:p>
            <a:pPr marL="0" lvl="0" indent="0" algn="l">
              <a:lnSpc>
                <a:spcPts val="3219"/>
              </a:lnSpc>
              <a:spcBef>
                <a:spcPct val="0"/>
              </a:spcBef>
            </a:pPr>
            <a:endParaRPr lang="en-US" sz="2299" u="none" strike="noStrike">
              <a:solidFill>
                <a:srgbClr val="000000"/>
              </a:solidFill>
              <a:latin typeface="Poppins"/>
              <a:ea typeface="Poppins"/>
              <a:cs typeface="Poppins"/>
              <a:sym typeface="Poppi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055276" y="8920695"/>
            <a:ext cx="1211426" cy="1211426"/>
            <a:chOff x="0" y="0"/>
            <a:chExt cx="647700" cy="647700"/>
          </a:xfrm>
        </p:grpSpPr>
        <p:sp>
          <p:nvSpPr>
            <p:cNvPr id="3" name="Freeform 3"/>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B8B55F"/>
            </a:solidFill>
          </p:spPr>
          <p:txBody>
            <a:bodyPr/>
            <a:lstStyle/>
            <a:p>
              <a:endParaRPr lang="en-CA"/>
            </a:p>
          </p:txBody>
        </p:sp>
        <p:sp>
          <p:nvSpPr>
            <p:cNvPr id="4" name="TextBox 4"/>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sp>
        <p:nvSpPr>
          <p:cNvPr id="5" name="Freeform 5"/>
          <p:cNvSpPr/>
          <p:nvPr/>
        </p:nvSpPr>
        <p:spPr>
          <a:xfrm>
            <a:off x="15450744" y="0"/>
            <a:ext cx="2815958" cy="2463963"/>
          </a:xfrm>
          <a:custGeom>
            <a:avLst/>
            <a:gdLst/>
            <a:ahLst/>
            <a:cxnLst/>
            <a:rect l="l" t="t" r="r" b="b"/>
            <a:pathLst>
              <a:path w="2815958" h="2463963">
                <a:moveTo>
                  <a:pt x="0" y="0"/>
                </a:moveTo>
                <a:lnTo>
                  <a:pt x="2815958" y="0"/>
                </a:lnTo>
                <a:lnTo>
                  <a:pt x="2815958" y="2463963"/>
                </a:lnTo>
                <a:lnTo>
                  <a:pt x="0" y="2463963"/>
                </a:lnTo>
                <a:lnTo>
                  <a:pt x="0" y="0"/>
                </a:lnTo>
                <a:close/>
              </a:path>
            </a:pathLst>
          </a:custGeom>
          <a:blipFill>
            <a:blip r:embed="rId2"/>
            <a:stretch>
              <a:fillRect/>
            </a:stretch>
          </a:blipFill>
        </p:spPr>
        <p:txBody>
          <a:bodyPr/>
          <a:lstStyle/>
          <a:p>
            <a:endParaRPr lang="en-CA"/>
          </a:p>
        </p:txBody>
      </p:sp>
      <p:sp>
        <p:nvSpPr>
          <p:cNvPr id="6" name="TextBox 6"/>
          <p:cNvSpPr txBox="1"/>
          <p:nvPr/>
        </p:nvSpPr>
        <p:spPr>
          <a:xfrm>
            <a:off x="-1045114" y="2501447"/>
            <a:ext cx="5010588" cy="666750"/>
          </a:xfrm>
          <a:prstGeom prst="rect">
            <a:avLst/>
          </a:prstGeom>
        </p:spPr>
        <p:txBody>
          <a:bodyPr lIns="0" tIns="0" rIns="0" bIns="0" rtlCol="0" anchor="t">
            <a:spAutoFit/>
          </a:bodyPr>
          <a:lstStyle/>
          <a:p>
            <a:pPr marL="0" lvl="0" indent="0" algn="ctr">
              <a:lnSpc>
                <a:spcPts val="5399"/>
              </a:lnSpc>
              <a:spcBef>
                <a:spcPct val="0"/>
              </a:spcBef>
            </a:pPr>
            <a:r>
              <a:rPr lang="en-US" sz="3999" u="none" strike="noStrike">
                <a:solidFill>
                  <a:srgbClr val="82AFA6"/>
                </a:solidFill>
                <a:latin typeface="More Sugar"/>
                <a:ea typeface="More Sugar"/>
                <a:cs typeface="More Sugar"/>
                <a:sym typeface="More Sugar"/>
              </a:rPr>
              <a:t>Mission: </a:t>
            </a:r>
          </a:p>
        </p:txBody>
      </p:sp>
      <p:sp>
        <p:nvSpPr>
          <p:cNvPr id="7" name="TextBox 7"/>
          <p:cNvSpPr txBox="1"/>
          <p:nvPr/>
        </p:nvSpPr>
        <p:spPr>
          <a:xfrm>
            <a:off x="150885" y="3084678"/>
            <a:ext cx="8667647" cy="2799080"/>
          </a:xfrm>
          <a:prstGeom prst="rect">
            <a:avLst/>
          </a:prstGeom>
        </p:spPr>
        <p:txBody>
          <a:bodyPr lIns="0" tIns="0" rIns="0" bIns="0" rtlCol="0" anchor="t">
            <a:spAutoFit/>
          </a:bodyPr>
          <a:lstStyle/>
          <a:p>
            <a:pPr marL="496569" lvl="1" indent="-248284" algn="l">
              <a:lnSpc>
                <a:spcPts val="3219"/>
              </a:lnSpc>
              <a:buFont typeface="Arial"/>
              <a:buChar char="•"/>
            </a:pPr>
            <a:r>
              <a:rPr lang="en-US" sz="2299">
                <a:solidFill>
                  <a:srgbClr val="000000"/>
                </a:solidFill>
                <a:latin typeface="Poppins"/>
                <a:ea typeface="Poppins"/>
                <a:cs typeface="Poppins"/>
                <a:sym typeface="Poppins"/>
              </a:rPr>
              <a:t> Utiliser la nourriture comme véhicule pour renforcer l’inclusion sociale entre les générations ;</a:t>
            </a:r>
          </a:p>
          <a:p>
            <a:pPr marL="496569" lvl="1" indent="-248284" algn="l">
              <a:lnSpc>
                <a:spcPts val="3219"/>
              </a:lnSpc>
              <a:buFont typeface="Arial"/>
              <a:buChar char="•"/>
            </a:pPr>
            <a:r>
              <a:rPr lang="en-US" sz="2299">
                <a:solidFill>
                  <a:srgbClr val="000000"/>
                </a:solidFill>
                <a:latin typeface="Poppins"/>
                <a:ea typeface="Poppins"/>
                <a:cs typeface="Poppins"/>
                <a:sym typeface="Poppins"/>
              </a:rPr>
              <a:t>Nourrir la communauté locale par des approches novatrices sur les thèmes de l’engagement des jeunes, des systèmes alimentaires urbains et périurbains, de la sécurité alimentaire et de l'engagement communautaire.</a:t>
            </a:r>
          </a:p>
        </p:txBody>
      </p:sp>
      <p:sp>
        <p:nvSpPr>
          <p:cNvPr id="8" name="TextBox 8"/>
          <p:cNvSpPr txBox="1"/>
          <p:nvPr/>
        </p:nvSpPr>
        <p:spPr>
          <a:xfrm>
            <a:off x="8103931" y="2475078"/>
            <a:ext cx="8425089" cy="666750"/>
          </a:xfrm>
          <a:prstGeom prst="rect">
            <a:avLst/>
          </a:prstGeom>
        </p:spPr>
        <p:txBody>
          <a:bodyPr lIns="0" tIns="0" rIns="0" bIns="0" rtlCol="0" anchor="t">
            <a:spAutoFit/>
          </a:bodyPr>
          <a:lstStyle/>
          <a:p>
            <a:pPr marL="0" lvl="0" indent="0" algn="ctr">
              <a:lnSpc>
                <a:spcPts val="5399"/>
              </a:lnSpc>
              <a:spcBef>
                <a:spcPct val="0"/>
              </a:spcBef>
            </a:pPr>
            <a:r>
              <a:rPr lang="en-US" sz="3999" u="none" strike="noStrike">
                <a:solidFill>
                  <a:srgbClr val="82AFA6"/>
                </a:solidFill>
                <a:latin typeface="More Sugar"/>
                <a:ea typeface="More Sugar"/>
                <a:cs typeface="More Sugar"/>
                <a:sym typeface="More Sugar"/>
              </a:rPr>
              <a:t>Offres de bénévolat </a:t>
            </a:r>
          </a:p>
        </p:txBody>
      </p:sp>
      <p:sp>
        <p:nvSpPr>
          <p:cNvPr id="9" name="TextBox 9"/>
          <p:cNvSpPr txBox="1"/>
          <p:nvPr/>
        </p:nvSpPr>
        <p:spPr>
          <a:xfrm>
            <a:off x="0" y="7535156"/>
            <a:ext cx="9629457" cy="1425575"/>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00000"/>
                </a:solidFill>
                <a:latin typeface="Poppins"/>
                <a:ea typeface="Poppins"/>
                <a:cs typeface="Poppins"/>
                <a:sym typeface="Poppins"/>
              </a:rPr>
              <a:t> Séance d'information obligatoire d'une heure trente en ligne </a:t>
            </a:r>
          </a:p>
          <a:p>
            <a:pPr marL="431801" lvl="1" indent="-215900" algn="l">
              <a:lnSpc>
                <a:spcPts val="2800"/>
              </a:lnSpc>
              <a:buFont typeface="Arial"/>
              <a:buChar char="•"/>
            </a:pPr>
            <a:r>
              <a:rPr lang="en-US" sz="2000">
                <a:solidFill>
                  <a:srgbClr val="000000"/>
                </a:solidFill>
                <a:latin typeface="Poppins"/>
                <a:ea typeface="Poppins"/>
                <a:cs typeface="Poppins"/>
                <a:sym typeface="Poppins"/>
              </a:rPr>
              <a:t>Dessert en fin de quart de bénévolat pour tous les bénévoles.</a:t>
            </a:r>
          </a:p>
          <a:p>
            <a:pPr marL="431801" lvl="1" indent="-215900" algn="l">
              <a:lnSpc>
                <a:spcPts val="2800"/>
              </a:lnSpc>
              <a:buFont typeface="Arial"/>
              <a:buChar char="•"/>
            </a:pPr>
            <a:r>
              <a:rPr lang="en-US" sz="2000">
                <a:solidFill>
                  <a:srgbClr val="000000"/>
                </a:solidFill>
                <a:latin typeface="Poppins"/>
                <a:ea typeface="Poppins"/>
                <a:cs typeface="Poppins"/>
                <a:sym typeface="Poppins"/>
              </a:rPr>
              <a:t>Capacité d’accueil: 04 bénévoles </a:t>
            </a:r>
          </a:p>
          <a:p>
            <a:pPr marL="431801" lvl="1" indent="-215900" algn="l">
              <a:lnSpc>
                <a:spcPts val="2800"/>
              </a:lnSpc>
              <a:buFont typeface="Arial"/>
              <a:buChar char="•"/>
            </a:pPr>
            <a:r>
              <a:rPr lang="en-US" sz="2000">
                <a:solidFill>
                  <a:srgbClr val="000000"/>
                </a:solidFill>
                <a:latin typeface="Poppins"/>
                <a:ea typeface="Poppins"/>
                <a:cs typeface="Poppins"/>
                <a:sym typeface="Poppins"/>
              </a:rPr>
              <a:t>111, rue Roy Est, H2W 1M1 (à 10 minutes du métro Sherbrooke)</a:t>
            </a:r>
          </a:p>
        </p:txBody>
      </p:sp>
      <p:sp>
        <p:nvSpPr>
          <p:cNvPr id="10" name="TextBox 10"/>
          <p:cNvSpPr txBox="1"/>
          <p:nvPr/>
        </p:nvSpPr>
        <p:spPr>
          <a:xfrm>
            <a:off x="-1781844" y="6065076"/>
            <a:ext cx="7135512" cy="504825"/>
          </a:xfrm>
          <a:prstGeom prst="rect">
            <a:avLst/>
          </a:prstGeom>
        </p:spPr>
        <p:txBody>
          <a:bodyPr lIns="0" tIns="0" rIns="0" bIns="0" rtlCol="0" anchor="t">
            <a:spAutoFit/>
          </a:bodyPr>
          <a:lstStyle/>
          <a:p>
            <a:pPr marL="0" lvl="0" indent="0" algn="ctr">
              <a:lnSpc>
                <a:spcPts val="4050"/>
              </a:lnSpc>
              <a:spcBef>
                <a:spcPct val="0"/>
              </a:spcBef>
            </a:pPr>
            <a:r>
              <a:rPr lang="en-US" sz="3000" u="none" strike="noStrike">
                <a:solidFill>
                  <a:srgbClr val="82AFA6"/>
                </a:solidFill>
                <a:latin typeface="More Sugar"/>
                <a:ea typeface="More Sugar"/>
                <a:cs typeface="More Sugar"/>
                <a:sym typeface="More Sugar"/>
              </a:rPr>
              <a:t>Population Cible: </a:t>
            </a:r>
          </a:p>
        </p:txBody>
      </p:sp>
      <p:sp>
        <p:nvSpPr>
          <p:cNvPr id="11" name="TextBox 11"/>
          <p:cNvSpPr txBox="1"/>
          <p:nvPr/>
        </p:nvSpPr>
        <p:spPr>
          <a:xfrm>
            <a:off x="-2068019" y="6872787"/>
            <a:ext cx="7135512" cy="666750"/>
          </a:xfrm>
          <a:prstGeom prst="rect">
            <a:avLst/>
          </a:prstGeom>
        </p:spPr>
        <p:txBody>
          <a:bodyPr lIns="0" tIns="0" rIns="0" bIns="0" rtlCol="0" anchor="t">
            <a:spAutoFit/>
          </a:bodyPr>
          <a:lstStyle/>
          <a:p>
            <a:pPr marL="0" lvl="0" indent="0" algn="ctr">
              <a:lnSpc>
                <a:spcPts val="5399"/>
              </a:lnSpc>
              <a:spcBef>
                <a:spcPct val="0"/>
              </a:spcBef>
            </a:pPr>
            <a:r>
              <a:rPr lang="en-US" sz="3999">
                <a:solidFill>
                  <a:srgbClr val="6F2F55"/>
                </a:solidFill>
                <a:latin typeface="More Sugar"/>
                <a:ea typeface="More Sugar"/>
                <a:cs typeface="More Sugar"/>
                <a:sym typeface="More Sugar"/>
              </a:rPr>
              <a:t>Important: </a:t>
            </a:r>
          </a:p>
        </p:txBody>
      </p:sp>
      <p:sp>
        <p:nvSpPr>
          <p:cNvPr id="12" name="TextBox 12"/>
          <p:cNvSpPr txBox="1"/>
          <p:nvPr/>
        </p:nvSpPr>
        <p:spPr>
          <a:xfrm>
            <a:off x="2597569" y="83050"/>
            <a:ext cx="13714192" cy="889635"/>
          </a:xfrm>
          <a:prstGeom prst="rect">
            <a:avLst/>
          </a:prstGeom>
        </p:spPr>
        <p:txBody>
          <a:bodyPr lIns="0" tIns="0" rIns="0" bIns="0" rtlCol="0" anchor="t">
            <a:spAutoFit/>
          </a:bodyPr>
          <a:lstStyle/>
          <a:p>
            <a:pPr marL="0" lvl="0" indent="0" algn="ctr">
              <a:lnSpc>
                <a:spcPts val="7154"/>
              </a:lnSpc>
              <a:spcBef>
                <a:spcPct val="0"/>
              </a:spcBef>
            </a:pPr>
            <a:r>
              <a:rPr lang="en-US" sz="5299">
                <a:solidFill>
                  <a:srgbClr val="6F2F55"/>
                </a:solidFill>
                <a:latin typeface="More Sugar"/>
                <a:ea typeface="More Sugar"/>
                <a:cs typeface="More Sugar"/>
                <a:sym typeface="More Sugar"/>
              </a:rPr>
              <a:t>Santropol Roulant</a:t>
            </a:r>
          </a:p>
        </p:txBody>
      </p:sp>
      <p:sp>
        <p:nvSpPr>
          <p:cNvPr id="13" name="TextBox 13"/>
          <p:cNvSpPr txBox="1"/>
          <p:nvPr/>
        </p:nvSpPr>
        <p:spPr>
          <a:xfrm>
            <a:off x="3282568" y="6055551"/>
            <a:ext cx="6172097" cy="798830"/>
          </a:xfrm>
          <a:prstGeom prst="rect">
            <a:avLst/>
          </a:prstGeom>
        </p:spPr>
        <p:txBody>
          <a:bodyPr lIns="0" tIns="0" rIns="0" bIns="0" rtlCol="0" anchor="t">
            <a:spAutoFit/>
          </a:bodyPr>
          <a:lstStyle/>
          <a:p>
            <a:pPr marL="0" lvl="0" indent="0" algn="l">
              <a:lnSpc>
                <a:spcPts val="3219"/>
              </a:lnSpc>
              <a:spcBef>
                <a:spcPct val="0"/>
              </a:spcBef>
            </a:pPr>
            <a:r>
              <a:rPr lang="en-US" sz="2299">
                <a:solidFill>
                  <a:srgbClr val="000000"/>
                </a:solidFill>
                <a:latin typeface="Poppins"/>
                <a:ea typeface="Poppins"/>
                <a:cs typeface="Poppins"/>
                <a:sym typeface="Poppins"/>
              </a:rPr>
              <a:t> Personnes en perte d'autonomie (80% de personnes âgées).</a:t>
            </a:r>
          </a:p>
        </p:txBody>
      </p:sp>
      <p:sp>
        <p:nvSpPr>
          <p:cNvPr id="14" name="TextBox 14"/>
          <p:cNvSpPr txBox="1"/>
          <p:nvPr/>
        </p:nvSpPr>
        <p:spPr>
          <a:xfrm>
            <a:off x="9812603" y="3170403"/>
            <a:ext cx="7678827" cy="1019175"/>
          </a:xfrm>
          <a:prstGeom prst="rect">
            <a:avLst/>
          </a:prstGeom>
        </p:spPr>
        <p:txBody>
          <a:bodyPr lIns="0" tIns="0" rIns="0" bIns="0" rtlCol="0" anchor="t">
            <a:spAutoFit/>
          </a:bodyPr>
          <a:lstStyle/>
          <a:p>
            <a:pPr marL="0" lvl="0" indent="0" algn="ctr">
              <a:lnSpc>
                <a:spcPts val="4050"/>
              </a:lnSpc>
              <a:spcBef>
                <a:spcPct val="0"/>
              </a:spcBef>
            </a:pPr>
            <a:r>
              <a:rPr lang="en-US" sz="3000" u="none" strike="noStrike">
                <a:solidFill>
                  <a:srgbClr val="6F2F55"/>
                </a:solidFill>
                <a:latin typeface="More Sugar"/>
                <a:ea typeface="More Sugar"/>
                <a:cs typeface="More Sugar"/>
                <a:sym typeface="More Sugar"/>
              </a:rPr>
              <a:t>Préparation, emballage et/ou livraison de repas chauds, à pied, en vélo ou en auto</a:t>
            </a:r>
          </a:p>
        </p:txBody>
      </p:sp>
      <p:sp>
        <p:nvSpPr>
          <p:cNvPr id="15" name="TextBox 15"/>
          <p:cNvSpPr txBox="1"/>
          <p:nvPr/>
        </p:nvSpPr>
        <p:spPr>
          <a:xfrm>
            <a:off x="10347794" y="4427068"/>
            <a:ext cx="7940206" cy="2676525"/>
          </a:xfrm>
          <a:prstGeom prst="rect">
            <a:avLst/>
          </a:prstGeom>
        </p:spPr>
        <p:txBody>
          <a:bodyPr lIns="0" tIns="0" rIns="0" bIns="0" rtlCol="0" anchor="t">
            <a:spAutoFit/>
          </a:bodyPr>
          <a:lstStyle/>
          <a:p>
            <a:pPr marL="647700" lvl="1" indent="-323850" algn="l">
              <a:lnSpc>
                <a:spcPts val="4200"/>
              </a:lnSpc>
              <a:buFont typeface="Arial"/>
              <a:buChar char="•"/>
            </a:pPr>
            <a:r>
              <a:rPr lang="en-US" sz="3000">
                <a:solidFill>
                  <a:srgbClr val="000000"/>
                </a:solidFill>
                <a:latin typeface="Poppins"/>
                <a:ea typeface="Poppins"/>
                <a:cs typeface="Poppins"/>
                <a:sym typeface="Poppins"/>
              </a:rPr>
              <a:t>Les lundis, mardis, mercredis, vendredis et samedis :</a:t>
            </a:r>
          </a:p>
          <a:p>
            <a:pPr marL="647700" lvl="1" indent="-323850" algn="l">
              <a:lnSpc>
                <a:spcPts val="4200"/>
              </a:lnSpc>
              <a:buFont typeface="Arial"/>
              <a:buChar char="•"/>
            </a:pPr>
            <a:r>
              <a:rPr lang="en-US" sz="3000">
                <a:solidFill>
                  <a:srgbClr val="000000"/>
                </a:solidFill>
                <a:latin typeface="Poppins"/>
                <a:ea typeface="Poppins"/>
                <a:cs typeface="Poppins"/>
                <a:sym typeface="Poppins"/>
              </a:rPr>
              <a:t>Cuisine de 9h30 à 12h30 et/ou de 13h30 à 16h30 ;</a:t>
            </a:r>
          </a:p>
          <a:p>
            <a:pPr marL="647700" lvl="1" indent="-323850" algn="l">
              <a:lnSpc>
                <a:spcPts val="4200"/>
              </a:lnSpc>
              <a:buFont typeface="Arial"/>
              <a:buChar char="•"/>
            </a:pPr>
            <a:r>
              <a:rPr lang="en-US" sz="3000">
                <a:solidFill>
                  <a:srgbClr val="000000"/>
                </a:solidFill>
                <a:latin typeface="Poppins"/>
                <a:ea typeface="Poppins"/>
                <a:cs typeface="Poppins"/>
                <a:sym typeface="Poppins"/>
              </a:rPr>
              <a:t>Livraison de 14h45 à 18h00.</a:t>
            </a:r>
          </a:p>
        </p:txBody>
      </p:sp>
      <p:sp>
        <p:nvSpPr>
          <p:cNvPr id="16" name="TextBox 16"/>
          <p:cNvSpPr txBox="1"/>
          <p:nvPr/>
        </p:nvSpPr>
        <p:spPr>
          <a:xfrm>
            <a:off x="23855" y="305935"/>
            <a:ext cx="4790873" cy="666750"/>
          </a:xfrm>
          <a:prstGeom prst="rect">
            <a:avLst/>
          </a:prstGeom>
        </p:spPr>
        <p:txBody>
          <a:bodyPr lIns="0" tIns="0" rIns="0" bIns="0" rtlCol="0" anchor="t">
            <a:spAutoFit/>
          </a:bodyPr>
          <a:lstStyle/>
          <a:p>
            <a:pPr algn="ctr">
              <a:lnSpc>
                <a:spcPts val="5399"/>
              </a:lnSpc>
              <a:spcBef>
                <a:spcPct val="0"/>
              </a:spcBef>
            </a:pPr>
            <a:r>
              <a:rPr lang="en-US" sz="3999">
                <a:solidFill>
                  <a:srgbClr val="D3A5C4"/>
                </a:solidFill>
                <a:latin typeface="More Sugar"/>
                <a:ea typeface="More Sugar"/>
                <a:cs typeface="More Sugar"/>
                <a:sym typeface="More Sugar"/>
              </a:rPr>
              <a:t>Sécurité alimentaire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055276" y="8920695"/>
            <a:ext cx="1211426" cy="1211426"/>
            <a:chOff x="0" y="0"/>
            <a:chExt cx="647700" cy="647700"/>
          </a:xfrm>
        </p:grpSpPr>
        <p:sp>
          <p:nvSpPr>
            <p:cNvPr id="3" name="Freeform 3"/>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B8B55F"/>
            </a:solidFill>
          </p:spPr>
          <p:txBody>
            <a:bodyPr/>
            <a:lstStyle/>
            <a:p>
              <a:endParaRPr lang="en-CA"/>
            </a:p>
          </p:txBody>
        </p:sp>
        <p:sp>
          <p:nvSpPr>
            <p:cNvPr id="4" name="TextBox 4"/>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sp>
        <p:nvSpPr>
          <p:cNvPr id="5" name="Freeform 5"/>
          <p:cNvSpPr/>
          <p:nvPr/>
        </p:nvSpPr>
        <p:spPr>
          <a:xfrm>
            <a:off x="16186455" y="0"/>
            <a:ext cx="2145689" cy="2203292"/>
          </a:xfrm>
          <a:custGeom>
            <a:avLst/>
            <a:gdLst/>
            <a:ahLst/>
            <a:cxnLst/>
            <a:rect l="l" t="t" r="r" b="b"/>
            <a:pathLst>
              <a:path w="2145689" h="2203292">
                <a:moveTo>
                  <a:pt x="0" y="0"/>
                </a:moveTo>
                <a:lnTo>
                  <a:pt x="2145690" y="0"/>
                </a:lnTo>
                <a:lnTo>
                  <a:pt x="2145690" y="2203292"/>
                </a:lnTo>
                <a:lnTo>
                  <a:pt x="0" y="2203292"/>
                </a:lnTo>
                <a:lnTo>
                  <a:pt x="0" y="0"/>
                </a:lnTo>
                <a:close/>
              </a:path>
            </a:pathLst>
          </a:custGeom>
          <a:blipFill>
            <a:blip r:embed="rId2"/>
            <a:stretch>
              <a:fillRect/>
            </a:stretch>
          </a:blipFill>
        </p:spPr>
        <p:txBody>
          <a:bodyPr/>
          <a:lstStyle/>
          <a:p>
            <a:endParaRPr lang="en-CA"/>
          </a:p>
        </p:txBody>
      </p:sp>
      <p:sp>
        <p:nvSpPr>
          <p:cNvPr id="6" name="TextBox 6"/>
          <p:cNvSpPr txBox="1"/>
          <p:nvPr/>
        </p:nvSpPr>
        <p:spPr>
          <a:xfrm>
            <a:off x="-1303283" y="2475078"/>
            <a:ext cx="5010588" cy="666750"/>
          </a:xfrm>
          <a:prstGeom prst="rect">
            <a:avLst/>
          </a:prstGeom>
        </p:spPr>
        <p:txBody>
          <a:bodyPr lIns="0" tIns="0" rIns="0" bIns="0" rtlCol="0" anchor="t">
            <a:spAutoFit/>
          </a:bodyPr>
          <a:lstStyle/>
          <a:p>
            <a:pPr marL="0" lvl="0" indent="0" algn="ctr">
              <a:lnSpc>
                <a:spcPts val="5399"/>
              </a:lnSpc>
              <a:spcBef>
                <a:spcPct val="0"/>
              </a:spcBef>
            </a:pPr>
            <a:r>
              <a:rPr lang="en-US" sz="3999" u="none" strike="noStrike">
                <a:solidFill>
                  <a:srgbClr val="576626"/>
                </a:solidFill>
                <a:latin typeface="More Sugar"/>
                <a:ea typeface="More Sugar"/>
                <a:cs typeface="More Sugar"/>
                <a:sym typeface="More Sugar"/>
              </a:rPr>
              <a:t>Mission: </a:t>
            </a:r>
          </a:p>
        </p:txBody>
      </p:sp>
      <p:sp>
        <p:nvSpPr>
          <p:cNvPr id="7" name="TextBox 7"/>
          <p:cNvSpPr txBox="1"/>
          <p:nvPr/>
        </p:nvSpPr>
        <p:spPr>
          <a:xfrm>
            <a:off x="150885" y="3084678"/>
            <a:ext cx="8667647" cy="2799080"/>
          </a:xfrm>
          <a:prstGeom prst="rect">
            <a:avLst/>
          </a:prstGeom>
        </p:spPr>
        <p:txBody>
          <a:bodyPr lIns="0" tIns="0" rIns="0" bIns="0" rtlCol="0" anchor="t">
            <a:spAutoFit/>
          </a:bodyPr>
          <a:lstStyle/>
          <a:p>
            <a:pPr algn="l">
              <a:lnSpc>
                <a:spcPts val="3219"/>
              </a:lnSpc>
            </a:pPr>
            <a:r>
              <a:rPr lang="en-US" sz="2299">
                <a:solidFill>
                  <a:srgbClr val="000000"/>
                </a:solidFill>
                <a:latin typeface="Poppins"/>
                <a:ea typeface="Poppins"/>
                <a:cs typeface="Poppins"/>
                <a:sym typeface="Poppins"/>
              </a:rPr>
              <a:t>Crée en 1987, La Corbeille Bodeaux-Cartierville a pour missions : Aide alimentaire auprès des personnes défavorisées par le biais de notre épicerie communautaire Le Magasin d’Émilie, repas dans les écoles primaires du secteur aux enfants admissibles à la mesure alimentaire, programmes visant à renforcer la prise en charge, la mise en mouvement et l’autonomie.</a:t>
            </a:r>
          </a:p>
        </p:txBody>
      </p:sp>
      <p:sp>
        <p:nvSpPr>
          <p:cNvPr id="8" name="TextBox 8"/>
          <p:cNvSpPr txBox="1"/>
          <p:nvPr/>
        </p:nvSpPr>
        <p:spPr>
          <a:xfrm>
            <a:off x="8957546" y="2477298"/>
            <a:ext cx="8425089" cy="666750"/>
          </a:xfrm>
          <a:prstGeom prst="rect">
            <a:avLst/>
          </a:prstGeom>
        </p:spPr>
        <p:txBody>
          <a:bodyPr lIns="0" tIns="0" rIns="0" bIns="0" rtlCol="0" anchor="t">
            <a:spAutoFit/>
          </a:bodyPr>
          <a:lstStyle/>
          <a:p>
            <a:pPr marL="0" lvl="0" indent="0" algn="ctr">
              <a:lnSpc>
                <a:spcPts val="5399"/>
              </a:lnSpc>
              <a:spcBef>
                <a:spcPct val="0"/>
              </a:spcBef>
            </a:pPr>
            <a:r>
              <a:rPr lang="en-US" sz="3999" u="none" strike="noStrike">
                <a:solidFill>
                  <a:srgbClr val="000000"/>
                </a:solidFill>
                <a:latin typeface="More Sugar"/>
                <a:ea typeface="More Sugar"/>
                <a:cs typeface="More Sugar"/>
                <a:sym typeface="More Sugar"/>
              </a:rPr>
              <a:t>Offres de bénévolat </a:t>
            </a:r>
          </a:p>
        </p:txBody>
      </p:sp>
      <p:sp>
        <p:nvSpPr>
          <p:cNvPr id="9" name="TextBox 9"/>
          <p:cNvSpPr txBox="1"/>
          <p:nvPr/>
        </p:nvSpPr>
        <p:spPr>
          <a:xfrm>
            <a:off x="0" y="7535156"/>
            <a:ext cx="12727477" cy="2482850"/>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00000"/>
                </a:solidFill>
                <a:latin typeface="Poppins"/>
                <a:ea typeface="Poppins"/>
                <a:cs typeface="Poppins"/>
                <a:sym typeface="Poppins"/>
              </a:rPr>
              <a:t> AM de 8h15 à 11h30 et / ou PM de 12h30 à 15h30</a:t>
            </a:r>
          </a:p>
          <a:p>
            <a:pPr marL="431801" lvl="1" indent="-215900" algn="l">
              <a:lnSpc>
                <a:spcPts val="2800"/>
              </a:lnSpc>
              <a:buFont typeface="Arial"/>
              <a:buChar char="•"/>
            </a:pPr>
            <a:r>
              <a:rPr lang="en-US" sz="2000">
                <a:solidFill>
                  <a:srgbClr val="000000"/>
                </a:solidFill>
                <a:latin typeface="Poppins"/>
                <a:ea typeface="Poppins"/>
                <a:cs typeface="Poppins"/>
                <a:sym typeface="Poppins"/>
              </a:rPr>
              <a:t>Mardi (AM et PM) </a:t>
            </a:r>
          </a:p>
          <a:p>
            <a:pPr marL="431801" lvl="1" indent="-215900" algn="l">
              <a:lnSpc>
                <a:spcPts val="2800"/>
              </a:lnSpc>
              <a:buFont typeface="Arial"/>
              <a:buChar char="•"/>
            </a:pPr>
            <a:r>
              <a:rPr lang="en-US" sz="2000">
                <a:solidFill>
                  <a:srgbClr val="000000"/>
                </a:solidFill>
                <a:latin typeface="Poppins"/>
                <a:ea typeface="Poppins"/>
                <a:cs typeface="Poppins"/>
                <a:sym typeface="Poppins"/>
              </a:rPr>
              <a:t>Mercredi, Jeudi et vendredi (AM) </a:t>
            </a:r>
          </a:p>
          <a:p>
            <a:pPr marL="431801" lvl="1" indent="-215900" algn="l">
              <a:lnSpc>
                <a:spcPts val="2800"/>
              </a:lnSpc>
              <a:buFont typeface="Arial"/>
              <a:buChar char="•"/>
            </a:pPr>
            <a:r>
              <a:rPr lang="en-US" sz="2000">
                <a:solidFill>
                  <a:srgbClr val="000000"/>
                </a:solidFill>
                <a:latin typeface="Poppins"/>
                <a:ea typeface="Poppins"/>
                <a:cs typeface="Poppins"/>
                <a:sym typeface="Poppins"/>
              </a:rPr>
              <a:t>Formation de 2 heures (mercredi de 9h à 11h30). </a:t>
            </a:r>
          </a:p>
          <a:p>
            <a:pPr marL="431801" lvl="1" indent="-215900" algn="l">
              <a:lnSpc>
                <a:spcPts val="2800"/>
              </a:lnSpc>
              <a:buFont typeface="Arial"/>
              <a:buChar char="•"/>
            </a:pPr>
            <a:r>
              <a:rPr lang="en-US" sz="2000">
                <a:solidFill>
                  <a:srgbClr val="000000"/>
                </a:solidFill>
                <a:latin typeface="Poppins"/>
                <a:ea typeface="Poppins"/>
                <a:cs typeface="Poppins"/>
                <a:sym typeface="Poppins"/>
              </a:rPr>
              <a:t>Le repas du dîner est offert aux personnes qui font une journée complète (AM et PM)</a:t>
            </a:r>
          </a:p>
          <a:p>
            <a:pPr marL="431801" lvl="1" indent="-215900" algn="l">
              <a:lnSpc>
                <a:spcPts val="2800"/>
              </a:lnSpc>
              <a:buFont typeface="Arial"/>
              <a:buChar char="•"/>
            </a:pPr>
            <a:r>
              <a:rPr lang="en-US" sz="2000">
                <a:solidFill>
                  <a:srgbClr val="000000"/>
                </a:solidFill>
                <a:latin typeface="Poppins"/>
                <a:ea typeface="Poppins"/>
                <a:cs typeface="Poppins"/>
                <a:sym typeface="Poppins"/>
              </a:rPr>
              <a:t>Capacité d’accueil: 02 équipes de 04 bénévoles </a:t>
            </a:r>
          </a:p>
          <a:p>
            <a:pPr marL="431801" lvl="1" indent="-215900" algn="l">
              <a:lnSpc>
                <a:spcPts val="2800"/>
              </a:lnSpc>
              <a:buFont typeface="Arial"/>
              <a:buChar char="•"/>
            </a:pPr>
            <a:r>
              <a:rPr lang="en-US" sz="2000">
                <a:solidFill>
                  <a:srgbClr val="000000"/>
                </a:solidFill>
                <a:latin typeface="Poppins"/>
                <a:ea typeface="Poppins"/>
                <a:cs typeface="Poppins"/>
                <a:sym typeface="Poppins"/>
              </a:rPr>
              <a:t> 5080 Dudemaine, Mtl (Qc) H4J 1N6</a:t>
            </a:r>
          </a:p>
        </p:txBody>
      </p:sp>
      <p:sp>
        <p:nvSpPr>
          <p:cNvPr id="10" name="TextBox 10"/>
          <p:cNvSpPr txBox="1"/>
          <p:nvPr/>
        </p:nvSpPr>
        <p:spPr>
          <a:xfrm>
            <a:off x="-1841421" y="6025697"/>
            <a:ext cx="7135512" cy="504825"/>
          </a:xfrm>
          <a:prstGeom prst="rect">
            <a:avLst/>
          </a:prstGeom>
        </p:spPr>
        <p:txBody>
          <a:bodyPr lIns="0" tIns="0" rIns="0" bIns="0" rtlCol="0" anchor="t">
            <a:spAutoFit/>
          </a:bodyPr>
          <a:lstStyle/>
          <a:p>
            <a:pPr marL="0" lvl="0" indent="0" algn="ctr">
              <a:lnSpc>
                <a:spcPts val="4050"/>
              </a:lnSpc>
              <a:spcBef>
                <a:spcPct val="0"/>
              </a:spcBef>
            </a:pPr>
            <a:r>
              <a:rPr lang="en-US" sz="3000" u="none" strike="noStrike">
                <a:solidFill>
                  <a:srgbClr val="576626"/>
                </a:solidFill>
                <a:latin typeface="More Sugar"/>
                <a:ea typeface="More Sugar"/>
                <a:cs typeface="More Sugar"/>
                <a:sym typeface="More Sugar"/>
              </a:rPr>
              <a:t>Population Cible: </a:t>
            </a:r>
          </a:p>
        </p:txBody>
      </p:sp>
      <p:sp>
        <p:nvSpPr>
          <p:cNvPr id="11" name="TextBox 11"/>
          <p:cNvSpPr txBox="1"/>
          <p:nvPr/>
        </p:nvSpPr>
        <p:spPr>
          <a:xfrm>
            <a:off x="-2068019" y="6872787"/>
            <a:ext cx="7135512" cy="666750"/>
          </a:xfrm>
          <a:prstGeom prst="rect">
            <a:avLst/>
          </a:prstGeom>
        </p:spPr>
        <p:txBody>
          <a:bodyPr lIns="0" tIns="0" rIns="0" bIns="0" rtlCol="0" anchor="t">
            <a:spAutoFit/>
          </a:bodyPr>
          <a:lstStyle/>
          <a:p>
            <a:pPr marL="0" lvl="0" indent="0" algn="ctr">
              <a:lnSpc>
                <a:spcPts val="5399"/>
              </a:lnSpc>
              <a:spcBef>
                <a:spcPct val="0"/>
              </a:spcBef>
            </a:pPr>
            <a:r>
              <a:rPr lang="en-US" sz="3999">
                <a:solidFill>
                  <a:srgbClr val="576626"/>
                </a:solidFill>
                <a:latin typeface="More Sugar"/>
                <a:ea typeface="More Sugar"/>
                <a:cs typeface="More Sugar"/>
                <a:sym typeface="More Sugar"/>
              </a:rPr>
              <a:t>Important: </a:t>
            </a:r>
          </a:p>
        </p:txBody>
      </p:sp>
      <p:sp>
        <p:nvSpPr>
          <p:cNvPr id="12" name="TextBox 12"/>
          <p:cNvSpPr txBox="1"/>
          <p:nvPr/>
        </p:nvSpPr>
        <p:spPr>
          <a:xfrm>
            <a:off x="1961436" y="139065"/>
            <a:ext cx="13714192" cy="889635"/>
          </a:xfrm>
          <a:prstGeom prst="rect">
            <a:avLst/>
          </a:prstGeom>
        </p:spPr>
        <p:txBody>
          <a:bodyPr lIns="0" tIns="0" rIns="0" bIns="0" rtlCol="0" anchor="t">
            <a:spAutoFit/>
          </a:bodyPr>
          <a:lstStyle/>
          <a:p>
            <a:pPr marL="0" lvl="0" indent="0" algn="ctr">
              <a:lnSpc>
                <a:spcPts val="7154"/>
              </a:lnSpc>
              <a:spcBef>
                <a:spcPct val="0"/>
              </a:spcBef>
            </a:pPr>
            <a:r>
              <a:rPr lang="en-US" sz="5299">
                <a:solidFill>
                  <a:srgbClr val="576626"/>
                </a:solidFill>
                <a:latin typeface="More Sugar"/>
                <a:ea typeface="More Sugar"/>
                <a:cs typeface="More Sugar"/>
                <a:sym typeface="More Sugar"/>
              </a:rPr>
              <a:t> La Corbeille</a:t>
            </a:r>
          </a:p>
        </p:txBody>
      </p:sp>
      <p:sp>
        <p:nvSpPr>
          <p:cNvPr id="13" name="TextBox 13"/>
          <p:cNvSpPr txBox="1"/>
          <p:nvPr/>
        </p:nvSpPr>
        <p:spPr>
          <a:xfrm>
            <a:off x="3401723" y="5660430"/>
            <a:ext cx="6172097" cy="1198880"/>
          </a:xfrm>
          <a:prstGeom prst="rect">
            <a:avLst/>
          </a:prstGeom>
        </p:spPr>
        <p:txBody>
          <a:bodyPr lIns="0" tIns="0" rIns="0" bIns="0" rtlCol="0" anchor="t">
            <a:spAutoFit/>
          </a:bodyPr>
          <a:lstStyle/>
          <a:p>
            <a:pPr marL="0" lvl="0" indent="0" algn="l">
              <a:lnSpc>
                <a:spcPts val="3219"/>
              </a:lnSpc>
              <a:spcBef>
                <a:spcPct val="0"/>
              </a:spcBef>
            </a:pPr>
            <a:r>
              <a:rPr lang="en-US" sz="2299">
                <a:solidFill>
                  <a:srgbClr val="000000"/>
                </a:solidFill>
                <a:latin typeface="Poppins"/>
                <a:ea typeface="Poppins"/>
                <a:cs typeface="Poppins"/>
                <a:sym typeface="Poppins"/>
              </a:rPr>
              <a:t> </a:t>
            </a:r>
          </a:p>
          <a:p>
            <a:pPr marL="0" lvl="0" indent="0" algn="l">
              <a:lnSpc>
                <a:spcPts val="3219"/>
              </a:lnSpc>
              <a:spcBef>
                <a:spcPct val="0"/>
              </a:spcBef>
            </a:pPr>
            <a:r>
              <a:rPr lang="en-US" sz="2299" u="none" strike="noStrike">
                <a:solidFill>
                  <a:srgbClr val="000000"/>
                </a:solidFill>
                <a:latin typeface="Poppins"/>
                <a:ea typeface="Poppins"/>
                <a:cs typeface="Poppins"/>
                <a:sym typeface="Poppins"/>
              </a:rPr>
              <a:t>Familles et personnes défavorisées</a:t>
            </a:r>
          </a:p>
          <a:p>
            <a:pPr marL="0" lvl="0" indent="0" algn="l">
              <a:lnSpc>
                <a:spcPts val="3219"/>
              </a:lnSpc>
              <a:spcBef>
                <a:spcPct val="0"/>
              </a:spcBef>
            </a:pPr>
            <a:endParaRPr lang="en-US" sz="2299" u="none" strike="noStrike">
              <a:solidFill>
                <a:srgbClr val="000000"/>
              </a:solidFill>
              <a:latin typeface="Poppins"/>
              <a:ea typeface="Poppins"/>
              <a:cs typeface="Poppins"/>
              <a:sym typeface="Poppins"/>
            </a:endParaRPr>
          </a:p>
        </p:txBody>
      </p:sp>
      <p:sp>
        <p:nvSpPr>
          <p:cNvPr id="14" name="TextBox 14"/>
          <p:cNvSpPr txBox="1"/>
          <p:nvPr/>
        </p:nvSpPr>
        <p:spPr>
          <a:xfrm>
            <a:off x="9982162" y="3437103"/>
            <a:ext cx="7678827" cy="546735"/>
          </a:xfrm>
          <a:prstGeom prst="rect">
            <a:avLst/>
          </a:prstGeom>
        </p:spPr>
        <p:txBody>
          <a:bodyPr lIns="0" tIns="0" rIns="0" bIns="0" rtlCol="0" anchor="t">
            <a:spAutoFit/>
          </a:bodyPr>
          <a:lstStyle/>
          <a:p>
            <a:pPr marL="0" lvl="0" indent="0" algn="ctr">
              <a:lnSpc>
                <a:spcPts val="4454"/>
              </a:lnSpc>
              <a:spcBef>
                <a:spcPct val="0"/>
              </a:spcBef>
            </a:pPr>
            <a:r>
              <a:rPr lang="en-US" sz="3299">
                <a:solidFill>
                  <a:srgbClr val="576626"/>
                </a:solidFill>
                <a:latin typeface="More Sugar"/>
                <a:ea typeface="More Sugar"/>
                <a:cs typeface="More Sugar"/>
                <a:sym typeface="More Sugar"/>
              </a:rPr>
              <a:t> Accompagnateur/trice  à l’épicerie  </a:t>
            </a:r>
          </a:p>
        </p:txBody>
      </p:sp>
      <p:sp>
        <p:nvSpPr>
          <p:cNvPr id="15" name="TextBox 15"/>
          <p:cNvSpPr txBox="1"/>
          <p:nvPr/>
        </p:nvSpPr>
        <p:spPr>
          <a:xfrm>
            <a:off x="10370641" y="4118650"/>
            <a:ext cx="7917359" cy="1598930"/>
          </a:xfrm>
          <a:prstGeom prst="rect">
            <a:avLst/>
          </a:prstGeom>
        </p:spPr>
        <p:txBody>
          <a:bodyPr lIns="0" tIns="0" rIns="0" bIns="0" rtlCol="0" anchor="t">
            <a:spAutoFit/>
          </a:bodyPr>
          <a:lstStyle/>
          <a:p>
            <a:pPr algn="l">
              <a:lnSpc>
                <a:spcPts val="3220"/>
              </a:lnSpc>
            </a:pPr>
            <a:r>
              <a:rPr lang="en-US" sz="2300">
                <a:solidFill>
                  <a:srgbClr val="000000"/>
                </a:solidFill>
                <a:latin typeface="Poppins"/>
                <a:ea typeface="Poppins"/>
                <a:cs typeface="Poppins"/>
                <a:sym typeface="Poppins"/>
              </a:rPr>
              <a:t>Accompagner les clients du Magasin d’Émilie (épicerie communautaire) lors de leur épicerie, pour offrir une expérience client agréable et assurer le respect du délai alloué de 15 minute pour chacun.</a:t>
            </a:r>
          </a:p>
        </p:txBody>
      </p:sp>
      <p:sp>
        <p:nvSpPr>
          <p:cNvPr id="16" name="TextBox 16"/>
          <p:cNvSpPr txBox="1"/>
          <p:nvPr/>
        </p:nvSpPr>
        <p:spPr>
          <a:xfrm>
            <a:off x="10370641" y="5860455"/>
            <a:ext cx="3323392" cy="546735"/>
          </a:xfrm>
          <a:prstGeom prst="rect">
            <a:avLst/>
          </a:prstGeom>
        </p:spPr>
        <p:txBody>
          <a:bodyPr lIns="0" tIns="0" rIns="0" bIns="0" rtlCol="0" anchor="t">
            <a:spAutoFit/>
          </a:bodyPr>
          <a:lstStyle/>
          <a:p>
            <a:pPr marL="0" lvl="0" indent="0" algn="ctr">
              <a:lnSpc>
                <a:spcPts val="4454"/>
              </a:lnSpc>
              <a:spcBef>
                <a:spcPct val="0"/>
              </a:spcBef>
            </a:pPr>
            <a:r>
              <a:rPr lang="en-US" sz="3299" u="none" strike="noStrike">
                <a:solidFill>
                  <a:srgbClr val="576626"/>
                </a:solidFill>
                <a:latin typeface="More Sugar"/>
                <a:ea typeface="More Sugar"/>
                <a:cs typeface="More Sugar"/>
                <a:sym typeface="More Sugar"/>
              </a:rPr>
              <a:t>Aide camionneur </a:t>
            </a:r>
          </a:p>
        </p:txBody>
      </p:sp>
      <p:sp>
        <p:nvSpPr>
          <p:cNvPr id="17" name="TextBox 17"/>
          <p:cNvSpPr txBox="1"/>
          <p:nvPr/>
        </p:nvSpPr>
        <p:spPr>
          <a:xfrm>
            <a:off x="10370641" y="6350040"/>
            <a:ext cx="6888659" cy="1998980"/>
          </a:xfrm>
          <a:prstGeom prst="rect">
            <a:avLst/>
          </a:prstGeom>
        </p:spPr>
        <p:txBody>
          <a:bodyPr lIns="0" tIns="0" rIns="0" bIns="0" rtlCol="0" anchor="t">
            <a:spAutoFit/>
          </a:bodyPr>
          <a:lstStyle/>
          <a:p>
            <a:pPr marL="0" lvl="0" indent="0" algn="l">
              <a:lnSpc>
                <a:spcPts val="3220"/>
              </a:lnSpc>
              <a:spcBef>
                <a:spcPct val="0"/>
              </a:spcBef>
            </a:pPr>
            <a:r>
              <a:rPr lang="en-US" sz="2300" u="none" strike="noStrike">
                <a:solidFill>
                  <a:srgbClr val="000000"/>
                </a:solidFill>
                <a:latin typeface="Poppins"/>
                <a:ea typeface="Poppins"/>
                <a:cs typeface="Poppins"/>
                <a:sym typeface="Poppins"/>
              </a:rPr>
              <a:t>Aider pour la livraison de repas dans des écoles.</a:t>
            </a:r>
          </a:p>
          <a:p>
            <a:pPr marL="0" lvl="0" indent="0" algn="l">
              <a:lnSpc>
                <a:spcPts val="3220"/>
              </a:lnSpc>
              <a:spcBef>
                <a:spcPct val="0"/>
              </a:spcBef>
            </a:pPr>
            <a:endParaRPr lang="en-US" sz="2300" u="none" strike="noStrike">
              <a:solidFill>
                <a:srgbClr val="000000"/>
              </a:solidFill>
              <a:latin typeface="Poppins"/>
              <a:ea typeface="Poppins"/>
              <a:cs typeface="Poppins"/>
              <a:sym typeface="Poppins"/>
            </a:endParaRPr>
          </a:p>
          <a:p>
            <a:pPr marL="0" lvl="0" indent="0" algn="l">
              <a:lnSpc>
                <a:spcPts val="3220"/>
              </a:lnSpc>
              <a:spcBef>
                <a:spcPct val="0"/>
              </a:spcBef>
            </a:pPr>
            <a:r>
              <a:rPr lang="en-US" sz="2300" u="none" strike="noStrike">
                <a:solidFill>
                  <a:srgbClr val="000000"/>
                </a:solidFill>
                <a:latin typeface="Poppins"/>
                <a:ea typeface="Poppins"/>
                <a:cs typeface="Poppins"/>
                <a:sym typeface="Poppins"/>
              </a:rPr>
              <a:t>Du lundi au vendredi de 9h15 à 13h30 (4 bénévoles par jour)</a:t>
            </a:r>
          </a:p>
        </p:txBody>
      </p:sp>
      <p:sp>
        <p:nvSpPr>
          <p:cNvPr id="18" name="TextBox 18"/>
          <p:cNvSpPr txBox="1"/>
          <p:nvPr/>
        </p:nvSpPr>
        <p:spPr>
          <a:xfrm>
            <a:off x="150885" y="260032"/>
            <a:ext cx="4701445" cy="666750"/>
          </a:xfrm>
          <a:prstGeom prst="rect">
            <a:avLst/>
          </a:prstGeom>
        </p:spPr>
        <p:txBody>
          <a:bodyPr lIns="0" tIns="0" rIns="0" bIns="0" rtlCol="0" anchor="t">
            <a:spAutoFit/>
          </a:bodyPr>
          <a:lstStyle/>
          <a:p>
            <a:pPr algn="ctr">
              <a:lnSpc>
                <a:spcPts val="5399"/>
              </a:lnSpc>
              <a:spcBef>
                <a:spcPct val="0"/>
              </a:spcBef>
            </a:pPr>
            <a:r>
              <a:rPr lang="en-US" sz="3999">
                <a:solidFill>
                  <a:srgbClr val="000000"/>
                </a:solidFill>
                <a:latin typeface="More Sugar"/>
                <a:ea typeface="More Sugar"/>
                <a:cs typeface="More Sugar"/>
                <a:sym typeface="More Sugar"/>
              </a:rPr>
              <a:t>Sécurité alimentaire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055276" y="8920695"/>
            <a:ext cx="1211426" cy="1211426"/>
            <a:chOff x="0" y="0"/>
            <a:chExt cx="647700" cy="647700"/>
          </a:xfrm>
        </p:grpSpPr>
        <p:sp>
          <p:nvSpPr>
            <p:cNvPr id="3" name="Freeform 3"/>
            <p:cNvSpPr/>
            <p:nvPr/>
          </p:nvSpPr>
          <p:spPr>
            <a:xfrm>
              <a:off x="0" y="0"/>
              <a:ext cx="647700" cy="647700"/>
            </a:xfrm>
            <a:custGeom>
              <a:avLst/>
              <a:gdLst/>
              <a:ahLst/>
              <a:cxnLst/>
              <a:rect l="l" t="t" r="r" b="b"/>
              <a:pathLst>
                <a:path w="647700" h="647700">
                  <a:moveTo>
                    <a:pt x="477520" y="21590"/>
                  </a:moveTo>
                  <a:lnTo>
                    <a:pt x="374650" y="269240"/>
                  </a:lnTo>
                  <a:lnTo>
                    <a:pt x="623570" y="166370"/>
                  </a:lnTo>
                  <a:lnTo>
                    <a:pt x="647700" y="219710"/>
                  </a:lnTo>
                  <a:lnTo>
                    <a:pt x="397510" y="322580"/>
                  </a:lnTo>
                  <a:lnTo>
                    <a:pt x="647700" y="425450"/>
                  </a:lnTo>
                  <a:lnTo>
                    <a:pt x="623570" y="477520"/>
                  </a:lnTo>
                  <a:lnTo>
                    <a:pt x="374650" y="374650"/>
                  </a:lnTo>
                  <a:lnTo>
                    <a:pt x="477520" y="623570"/>
                  </a:lnTo>
                  <a:lnTo>
                    <a:pt x="425450" y="647700"/>
                  </a:lnTo>
                  <a:lnTo>
                    <a:pt x="322580" y="397510"/>
                  </a:lnTo>
                  <a:lnTo>
                    <a:pt x="219710" y="647700"/>
                  </a:lnTo>
                  <a:lnTo>
                    <a:pt x="167640" y="623570"/>
                  </a:lnTo>
                  <a:lnTo>
                    <a:pt x="269240" y="374650"/>
                  </a:lnTo>
                  <a:lnTo>
                    <a:pt x="21590" y="477520"/>
                  </a:lnTo>
                  <a:lnTo>
                    <a:pt x="0" y="425450"/>
                  </a:lnTo>
                  <a:lnTo>
                    <a:pt x="247650" y="322580"/>
                  </a:lnTo>
                  <a:lnTo>
                    <a:pt x="0" y="219710"/>
                  </a:lnTo>
                  <a:lnTo>
                    <a:pt x="21590" y="167640"/>
                  </a:lnTo>
                  <a:lnTo>
                    <a:pt x="269240" y="269240"/>
                  </a:lnTo>
                  <a:lnTo>
                    <a:pt x="167640" y="21590"/>
                  </a:lnTo>
                  <a:lnTo>
                    <a:pt x="219710" y="0"/>
                  </a:lnTo>
                  <a:lnTo>
                    <a:pt x="322580" y="247650"/>
                  </a:lnTo>
                  <a:lnTo>
                    <a:pt x="425450" y="0"/>
                  </a:lnTo>
                  <a:lnTo>
                    <a:pt x="477520" y="21590"/>
                  </a:lnTo>
                  <a:close/>
                </a:path>
              </a:pathLst>
            </a:custGeom>
            <a:solidFill>
              <a:srgbClr val="B8B55F"/>
            </a:solidFill>
          </p:spPr>
          <p:txBody>
            <a:bodyPr/>
            <a:lstStyle/>
            <a:p>
              <a:endParaRPr lang="en-CA"/>
            </a:p>
          </p:txBody>
        </p:sp>
        <p:sp>
          <p:nvSpPr>
            <p:cNvPr id="4" name="TextBox 4"/>
            <p:cNvSpPr txBox="1"/>
            <p:nvPr/>
          </p:nvSpPr>
          <p:spPr>
            <a:xfrm>
              <a:off x="152400" y="85725"/>
              <a:ext cx="342900" cy="409575"/>
            </a:xfrm>
            <a:prstGeom prst="rect">
              <a:avLst/>
            </a:prstGeom>
          </p:spPr>
          <p:txBody>
            <a:bodyPr lIns="50800" tIns="50800" rIns="50800" bIns="50800" rtlCol="0" anchor="ctr"/>
            <a:lstStyle/>
            <a:p>
              <a:pPr algn="ctr">
                <a:lnSpc>
                  <a:spcPts val="2800"/>
                </a:lnSpc>
              </a:pPr>
              <a:endParaRPr/>
            </a:p>
          </p:txBody>
        </p:sp>
      </p:grpSp>
      <p:sp>
        <p:nvSpPr>
          <p:cNvPr id="5" name="Freeform 5"/>
          <p:cNvSpPr/>
          <p:nvPr/>
        </p:nvSpPr>
        <p:spPr>
          <a:xfrm>
            <a:off x="15476707" y="-71079"/>
            <a:ext cx="2646594" cy="2124357"/>
          </a:xfrm>
          <a:custGeom>
            <a:avLst/>
            <a:gdLst/>
            <a:ahLst/>
            <a:cxnLst/>
            <a:rect l="l" t="t" r="r" b="b"/>
            <a:pathLst>
              <a:path w="2646594" h="2124357">
                <a:moveTo>
                  <a:pt x="0" y="0"/>
                </a:moveTo>
                <a:lnTo>
                  <a:pt x="2646595" y="0"/>
                </a:lnTo>
                <a:lnTo>
                  <a:pt x="2646595" y="2124357"/>
                </a:lnTo>
                <a:lnTo>
                  <a:pt x="0" y="2124357"/>
                </a:lnTo>
                <a:lnTo>
                  <a:pt x="0" y="0"/>
                </a:lnTo>
                <a:close/>
              </a:path>
            </a:pathLst>
          </a:custGeom>
          <a:blipFill>
            <a:blip r:embed="rId2"/>
            <a:stretch>
              <a:fillRect/>
            </a:stretch>
          </a:blipFill>
        </p:spPr>
        <p:txBody>
          <a:bodyPr/>
          <a:lstStyle/>
          <a:p>
            <a:endParaRPr lang="en-CA"/>
          </a:p>
        </p:txBody>
      </p:sp>
      <p:sp>
        <p:nvSpPr>
          <p:cNvPr id="6" name="TextBox 6"/>
          <p:cNvSpPr txBox="1"/>
          <p:nvPr/>
        </p:nvSpPr>
        <p:spPr>
          <a:xfrm>
            <a:off x="-1303283" y="2475078"/>
            <a:ext cx="5010588" cy="666750"/>
          </a:xfrm>
          <a:prstGeom prst="rect">
            <a:avLst/>
          </a:prstGeom>
        </p:spPr>
        <p:txBody>
          <a:bodyPr lIns="0" tIns="0" rIns="0" bIns="0" rtlCol="0" anchor="t">
            <a:spAutoFit/>
          </a:bodyPr>
          <a:lstStyle/>
          <a:p>
            <a:pPr marL="0" lvl="0" indent="0" algn="ctr">
              <a:lnSpc>
                <a:spcPts val="5399"/>
              </a:lnSpc>
              <a:spcBef>
                <a:spcPct val="0"/>
              </a:spcBef>
            </a:pPr>
            <a:r>
              <a:rPr lang="en-US" sz="3999" u="none" strike="noStrike">
                <a:solidFill>
                  <a:srgbClr val="F8A71D"/>
                </a:solidFill>
                <a:latin typeface="More Sugar"/>
                <a:ea typeface="More Sugar"/>
                <a:cs typeface="More Sugar"/>
                <a:sym typeface="More Sugar"/>
              </a:rPr>
              <a:t>Mission: </a:t>
            </a:r>
          </a:p>
        </p:txBody>
      </p:sp>
      <p:sp>
        <p:nvSpPr>
          <p:cNvPr id="7" name="TextBox 7"/>
          <p:cNvSpPr txBox="1"/>
          <p:nvPr/>
        </p:nvSpPr>
        <p:spPr>
          <a:xfrm>
            <a:off x="150885" y="3084678"/>
            <a:ext cx="8667647" cy="1198880"/>
          </a:xfrm>
          <a:prstGeom prst="rect">
            <a:avLst/>
          </a:prstGeom>
        </p:spPr>
        <p:txBody>
          <a:bodyPr lIns="0" tIns="0" rIns="0" bIns="0" rtlCol="0" anchor="t">
            <a:spAutoFit/>
          </a:bodyPr>
          <a:lstStyle/>
          <a:p>
            <a:pPr algn="l">
              <a:lnSpc>
                <a:spcPts val="3219"/>
              </a:lnSpc>
            </a:pPr>
            <a:r>
              <a:rPr lang="en-US" sz="2299">
                <a:solidFill>
                  <a:srgbClr val="000000"/>
                </a:solidFill>
                <a:latin typeface="Poppins"/>
                <a:ea typeface="Poppins"/>
                <a:cs typeface="Poppins"/>
                <a:sym typeface="Poppins"/>
              </a:rPr>
              <a:t> Le Carrefour d’activités sportives et culturelles LSB (Loisirs Sophie-Barat) offre une programmation diversifiée, inclusive et accessible au coeur.</a:t>
            </a:r>
          </a:p>
        </p:txBody>
      </p:sp>
      <p:sp>
        <p:nvSpPr>
          <p:cNvPr id="8" name="TextBox 8"/>
          <p:cNvSpPr txBox="1"/>
          <p:nvPr/>
        </p:nvSpPr>
        <p:spPr>
          <a:xfrm>
            <a:off x="8957546" y="2477298"/>
            <a:ext cx="8425089" cy="666750"/>
          </a:xfrm>
          <a:prstGeom prst="rect">
            <a:avLst/>
          </a:prstGeom>
        </p:spPr>
        <p:txBody>
          <a:bodyPr lIns="0" tIns="0" rIns="0" bIns="0" rtlCol="0" anchor="t">
            <a:spAutoFit/>
          </a:bodyPr>
          <a:lstStyle/>
          <a:p>
            <a:pPr marL="0" lvl="0" indent="0" algn="ctr">
              <a:lnSpc>
                <a:spcPts val="5399"/>
              </a:lnSpc>
              <a:spcBef>
                <a:spcPct val="0"/>
              </a:spcBef>
            </a:pPr>
            <a:r>
              <a:rPr lang="en-US" sz="3999" u="none" strike="noStrike">
                <a:solidFill>
                  <a:srgbClr val="000000"/>
                </a:solidFill>
                <a:latin typeface="More Sugar"/>
                <a:ea typeface="More Sugar"/>
                <a:cs typeface="More Sugar"/>
                <a:sym typeface="More Sugar"/>
              </a:rPr>
              <a:t>Offres de bénévolat </a:t>
            </a:r>
          </a:p>
        </p:txBody>
      </p:sp>
      <p:sp>
        <p:nvSpPr>
          <p:cNvPr id="9" name="TextBox 9"/>
          <p:cNvSpPr txBox="1"/>
          <p:nvPr/>
        </p:nvSpPr>
        <p:spPr>
          <a:xfrm>
            <a:off x="0" y="7535156"/>
            <a:ext cx="12727477" cy="1425575"/>
          </a:xfrm>
          <a:prstGeom prst="rect">
            <a:avLst/>
          </a:prstGeom>
        </p:spPr>
        <p:txBody>
          <a:bodyPr lIns="0" tIns="0" rIns="0" bIns="0" rtlCol="0" anchor="t">
            <a:spAutoFit/>
          </a:bodyPr>
          <a:lstStyle/>
          <a:p>
            <a:pPr marL="431801" lvl="1" indent="-215900" algn="l">
              <a:lnSpc>
                <a:spcPts val="2800"/>
              </a:lnSpc>
              <a:buFont typeface="Arial"/>
              <a:buChar char="•"/>
            </a:pPr>
            <a:r>
              <a:rPr lang="en-US" sz="2000">
                <a:solidFill>
                  <a:srgbClr val="000000"/>
                </a:solidFill>
                <a:latin typeface="Poppins"/>
                <a:ea typeface="Poppins"/>
                <a:cs typeface="Poppins"/>
                <a:sym typeface="Poppins"/>
              </a:rPr>
              <a:t> 10h00 - 15h00</a:t>
            </a:r>
          </a:p>
          <a:p>
            <a:pPr marL="431801" lvl="1" indent="-215900" algn="l">
              <a:lnSpc>
                <a:spcPts val="2800"/>
              </a:lnSpc>
              <a:buFont typeface="Arial"/>
              <a:buChar char="•"/>
            </a:pPr>
            <a:r>
              <a:rPr lang="en-US" sz="2000">
                <a:solidFill>
                  <a:srgbClr val="000000"/>
                </a:solidFill>
                <a:latin typeface="Poppins"/>
                <a:ea typeface="Poppins"/>
                <a:cs typeface="Poppins"/>
                <a:sym typeface="Poppins"/>
              </a:rPr>
              <a:t> Collations &amp; eau , attestation de bénévolat offerts</a:t>
            </a:r>
          </a:p>
          <a:p>
            <a:pPr marL="431801" lvl="1" indent="-215900" algn="l">
              <a:lnSpc>
                <a:spcPts val="2800"/>
              </a:lnSpc>
              <a:buFont typeface="Arial"/>
              <a:buChar char="•"/>
            </a:pPr>
            <a:r>
              <a:rPr lang="en-US" sz="2000">
                <a:solidFill>
                  <a:srgbClr val="000000"/>
                </a:solidFill>
                <a:latin typeface="Poppins"/>
                <a:ea typeface="Poppins"/>
                <a:cs typeface="Poppins"/>
                <a:sym typeface="Poppins"/>
              </a:rPr>
              <a:t>Capacité d’accueil: 02 équipes de 04 bénévoles </a:t>
            </a:r>
          </a:p>
          <a:p>
            <a:pPr marL="431801" lvl="1" indent="-215900" algn="l">
              <a:lnSpc>
                <a:spcPts val="2800"/>
              </a:lnSpc>
              <a:buFont typeface="Arial"/>
              <a:buChar char="•"/>
            </a:pPr>
            <a:r>
              <a:rPr lang="en-US" sz="2000">
                <a:solidFill>
                  <a:srgbClr val="000000"/>
                </a:solidFill>
                <a:latin typeface="Poppins"/>
                <a:ea typeface="Poppins"/>
                <a:cs typeface="Poppins"/>
                <a:sym typeface="Poppins"/>
              </a:rPr>
              <a:t> École Saint-Isaac-Jogues, 9355 Av de Galinée, Montréal QC H2M 2A7,Canada</a:t>
            </a:r>
          </a:p>
        </p:txBody>
      </p:sp>
      <p:sp>
        <p:nvSpPr>
          <p:cNvPr id="10" name="TextBox 10"/>
          <p:cNvSpPr txBox="1"/>
          <p:nvPr/>
        </p:nvSpPr>
        <p:spPr>
          <a:xfrm>
            <a:off x="-1900999" y="5403255"/>
            <a:ext cx="7135512" cy="504825"/>
          </a:xfrm>
          <a:prstGeom prst="rect">
            <a:avLst/>
          </a:prstGeom>
        </p:spPr>
        <p:txBody>
          <a:bodyPr lIns="0" tIns="0" rIns="0" bIns="0" rtlCol="0" anchor="t">
            <a:spAutoFit/>
          </a:bodyPr>
          <a:lstStyle/>
          <a:p>
            <a:pPr marL="0" lvl="0" indent="0" algn="ctr">
              <a:lnSpc>
                <a:spcPts val="4050"/>
              </a:lnSpc>
              <a:spcBef>
                <a:spcPct val="0"/>
              </a:spcBef>
            </a:pPr>
            <a:r>
              <a:rPr lang="en-US" sz="3000" u="none" strike="noStrike">
                <a:solidFill>
                  <a:srgbClr val="F8A71D"/>
                </a:solidFill>
                <a:latin typeface="More Sugar"/>
                <a:ea typeface="More Sugar"/>
                <a:cs typeface="More Sugar"/>
                <a:sym typeface="More Sugar"/>
              </a:rPr>
              <a:t>Population Cible: </a:t>
            </a:r>
          </a:p>
        </p:txBody>
      </p:sp>
      <p:sp>
        <p:nvSpPr>
          <p:cNvPr id="11" name="TextBox 11"/>
          <p:cNvSpPr txBox="1"/>
          <p:nvPr/>
        </p:nvSpPr>
        <p:spPr>
          <a:xfrm>
            <a:off x="-2068019" y="6872787"/>
            <a:ext cx="7135512" cy="666750"/>
          </a:xfrm>
          <a:prstGeom prst="rect">
            <a:avLst/>
          </a:prstGeom>
        </p:spPr>
        <p:txBody>
          <a:bodyPr lIns="0" tIns="0" rIns="0" bIns="0" rtlCol="0" anchor="t">
            <a:spAutoFit/>
          </a:bodyPr>
          <a:lstStyle/>
          <a:p>
            <a:pPr marL="0" lvl="0" indent="0" algn="ctr">
              <a:lnSpc>
                <a:spcPts val="5399"/>
              </a:lnSpc>
              <a:spcBef>
                <a:spcPct val="0"/>
              </a:spcBef>
            </a:pPr>
            <a:r>
              <a:rPr lang="en-US" sz="3999">
                <a:solidFill>
                  <a:srgbClr val="F8A71D"/>
                </a:solidFill>
                <a:latin typeface="More Sugar"/>
                <a:ea typeface="More Sugar"/>
                <a:cs typeface="More Sugar"/>
                <a:sym typeface="More Sugar"/>
              </a:rPr>
              <a:t>Important: </a:t>
            </a:r>
          </a:p>
        </p:txBody>
      </p:sp>
      <p:sp>
        <p:nvSpPr>
          <p:cNvPr id="12" name="TextBox 12"/>
          <p:cNvSpPr txBox="1"/>
          <p:nvPr/>
        </p:nvSpPr>
        <p:spPr>
          <a:xfrm>
            <a:off x="1961436" y="139065"/>
            <a:ext cx="13714192" cy="889635"/>
          </a:xfrm>
          <a:prstGeom prst="rect">
            <a:avLst/>
          </a:prstGeom>
        </p:spPr>
        <p:txBody>
          <a:bodyPr lIns="0" tIns="0" rIns="0" bIns="0" rtlCol="0" anchor="t">
            <a:spAutoFit/>
          </a:bodyPr>
          <a:lstStyle/>
          <a:p>
            <a:pPr marL="0" lvl="0" indent="0" algn="ctr">
              <a:lnSpc>
                <a:spcPts val="7154"/>
              </a:lnSpc>
              <a:spcBef>
                <a:spcPct val="0"/>
              </a:spcBef>
            </a:pPr>
            <a:r>
              <a:rPr lang="en-US" sz="5299">
                <a:solidFill>
                  <a:srgbClr val="F8A71D"/>
                </a:solidFill>
                <a:latin typeface="More Sugar"/>
                <a:ea typeface="More Sugar"/>
                <a:cs typeface="More Sugar"/>
                <a:sym typeface="More Sugar"/>
              </a:rPr>
              <a:t>Loisirs Sophie-Barat</a:t>
            </a:r>
          </a:p>
        </p:txBody>
      </p:sp>
      <p:sp>
        <p:nvSpPr>
          <p:cNvPr id="13" name="TextBox 13"/>
          <p:cNvSpPr txBox="1"/>
          <p:nvPr/>
        </p:nvSpPr>
        <p:spPr>
          <a:xfrm>
            <a:off x="3103836" y="5393730"/>
            <a:ext cx="6172097" cy="798830"/>
          </a:xfrm>
          <a:prstGeom prst="rect">
            <a:avLst/>
          </a:prstGeom>
        </p:spPr>
        <p:txBody>
          <a:bodyPr lIns="0" tIns="0" rIns="0" bIns="0" rtlCol="0" anchor="t">
            <a:spAutoFit/>
          </a:bodyPr>
          <a:lstStyle/>
          <a:p>
            <a:pPr marL="0" lvl="0" indent="0" algn="l">
              <a:lnSpc>
                <a:spcPts val="3219"/>
              </a:lnSpc>
              <a:spcBef>
                <a:spcPct val="0"/>
              </a:spcBef>
            </a:pPr>
            <a:r>
              <a:rPr lang="en-US" sz="2299">
                <a:solidFill>
                  <a:srgbClr val="000000"/>
                </a:solidFill>
                <a:latin typeface="Poppins"/>
                <a:ea typeface="Poppins"/>
                <a:cs typeface="Poppins"/>
                <a:sym typeface="Poppins"/>
              </a:rPr>
              <a:t> Les habitants de l’arrondissement Ahunstic-Cartierville</a:t>
            </a:r>
          </a:p>
        </p:txBody>
      </p:sp>
      <p:sp>
        <p:nvSpPr>
          <p:cNvPr id="14" name="TextBox 14"/>
          <p:cNvSpPr txBox="1"/>
          <p:nvPr/>
        </p:nvSpPr>
        <p:spPr>
          <a:xfrm>
            <a:off x="9982162" y="3437103"/>
            <a:ext cx="7678827" cy="1108710"/>
          </a:xfrm>
          <a:prstGeom prst="rect">
            <a:avLst/>
          </a:prstGeom>
        </p:spPr>
        <p:txBody>
          <a:bodyPr lIns="0" tIns="0" rIns="0" bIns="0" rtlCol="0" anchor="t">
            <a:spAutoFit/>
          </a:bodyPr>
          <a:lstStyle/>
          <a:p>
            <a:pPr marL="0" lvl="0" indent="0" algn="ctr">
              <a:lnSpc>
                <a:spcPts val="4454"/>
              </a:lnSpc>
              <a:spcBef>
                <a:spcPct val="0"/>
              </a:spcBef>
            </a:pPr>
            <a:r>
              <a:rPr lang="en-US" sz="3299">
                <a:solidFill>
                  <a:srgbClr val="F8A71D"/>
                </a:solidFill>
                <a:latin typeface="More Sugar"/>
                <a:ea typeface="More Sugar"/>
                <a:cs typeface="More Sugar"/>
                <a:sym typeface="More Sugar"/>
              </a:rPr>
              <a:t> Evénement : Décore ta citrouille 17 octobre 2026 - 08 bénévoles</a:t>
            </a:r>
          </a:p>
        </p:txBody>
      </p:sp>
      <p:sp>
        <p:nvSpPr>
          <p:cNvPr id="15" name="TextBox 15"/>
          <p:cNvSpPr txBox="1"/>
          <p:nvPr/>
        </p:nvSpPr>
        <p:spPr>
          <a:xfrm>
            <a:off x="10569232" y="4740458"/>
            <a:ext cx="7697470" cy="2799080"/>
          </a:xfrm>
          <a:prstGeom prst="rect">
            <a:avLst/>
          </a:prstGeom>
        </p:spPr>
        <p:txBody>
          <a:bodyPr lIns="0" tIns="0" rIns="0" bIns="0" rtlCol="0" anchor="t">
            <a:spAutoFit/>
          </a:bodyPr>
          <a:lstStyle/>
          <a:p>
            <a:pPr marL="496571" lvl="1" indent="-248285" algn="l">
              <a:lnSpc>
                <a:spcPts val="3220"/>
              </a:lnSpc>
              <a:buFont typeface="Arial"/>
              <a:buChar char="•"/>
            </a:pPr>
            <a:r>
              <a:rPr lang="en-US" sz="2300">
                <a:solidFill>
                  <a:srgbClr val="000000"/>
                </a:solidFill>
                <a:latin typeface="Poppins"/>
                <a:ea typeface="Poppins"/>
                <a:cs typeface="Poppins"/>
                <a:sym typeface="Poppins"/>
              </a:rPr>
              <a:t>Préparer les tables, placer le matériel</a:t>
            </a:r>
          </a:p>
          <a:p>
            <a:pPr marL="496571" lvl="1" indent="-248285" algn="l">
              <a:lnSpc>
                <a:spcPts val="3220"/>
              </a:lnSpc>
              <a:buFont typeface="Arial"/>
              <a:buChar char="•"/>
            </a:pPr>
            <a:r>
              <a:rPr lang="en-US" sz="2300">
                <a:solidFill>
                  <a:srgbClr val="000000"/>
                </a:solidFill>
                <a:latin typeface="Poppins"/>
                <a:ea typeface="Poppins"/>
                <a:cs typeface="Poppins"/>
                <a:sym typeface="Poppins"/>
              </a:rPr>
              <a:t>Décorations des espaces</a:t>
            </a:r>
          </a:p>
          <a:p>
            <a:pPr marL="496571" lvl="1" indent="-248285" algn="l">
              <a:lnSpc>
                <a:spcPts val="3220"/>
              </a:lnSpc>
              <a:buFont typeface="Arial"/>
              <a:buChar char="•"/>
            </a:pPr>
            <a:r>
              <a:rPr lang="en-US" sz="2300">
                <a:solidFill>
                  <a:srgbClr val="000000"/>
                </a:solidFill>
                <a:latin typeface="Poppins"/>
                <a:ea typeface="Poppins"/>
                <a:cs typeface="Poppins"/>
                <a:sym typeface="Poppins"/>
              </a:rPr>
              <a:t>Accueillir les participants</a:t>
            </a:r>
          </a:p>
          <a:p>
            <a:pPr marL="496571" lvl="1" indent="-248285" algn="l">
              <a:lnSpc>
                <a:spcPts val="3220"/>
              </a:lnSpc>
              <a:buFont typeface="Arial"/>
              <a:buChar char="•"/>
            </a:pPr>
            <a:r>
              <a:rPr lang="en-US" sz="2300">
                <a:solidFill>
                  <a:srgbClr val="000000"/>
                </a:solidFill>
                <a:latin typeface="Poppins"/>
                <a:ea typeface="Poppins"/>
                <a:cs typeface="Poppins"/>
                <a:sym typeface="Poppins"/>
              </a:rPr>
              <a:t>Distribution de matériel</a:t>
            </a:r>
          </a:p>
          <a:p>
            <a:pPr marL="496571" lvl="1" indent="-248285" algn="l">
              <a:lnSpc>
                <a:spcPts val="3220"/>
              </a:lnSpc>
              <a:buFont typeface="Arial"/>
              <a:buChar char="•"/>
            </a:pPr>
            <a:r>
              <a:rPr lang="en-US" sz="2300">
                <a:solidFill>
                  <a:srgbClr val="000000"/>
                </a:solidFill>
                <a:latin typeface="Poppins"/>
                <a:ea typeface="Poppins"/>
                <a:cs typeface="Poppins"/>
                <a:sym typeface="Poppins"/>
              </a:rPr>
              <a:t>Service de collations et boissons</a:t>
            </a:r>
          </a:p>
          <a:p>
            <a:pPr marL="496571" lvl="1" indent="-248285" algn="l">
              <a:lnSpc>
                <a:spcPts val="3220"/>
              </a:lnSpc>
              <a:buFont typeface="Arial"/>
              <a:buChar char="•"/>
            </a:pPr>
            <a:r>
              <a:rPr lang="en-US" sz="2300">
                <a:solidFill>
                  <a:srgbClr val="000000"/>
                </a:solidFill>
                <a:latin typeface="Poppins"/>
                <a:ea typeface="Poppins"/>
                <a:cs typeface="Poppins"/>
                <a:sym typeface="Poppins"/>
              </a:rPr>
              <a:t>Rangement du matériel et remerciement des participants</a:t>
            </a:r>
          </a:p>
        </p:txBody>
      </p:sp>
      <p:sp>
        <p:nvSpPr>
          <p:cNvPr id="16" name="TextBox 16"/>
          <p:cNvSpPr txBox="1"/>
          <p:nvPr/>
        </p:nvSpPr>
        <p:spPr>
          <a:xfrm>
            <a:off x="0" y="199572"/>
            <a:ext cx="4790873" cy="854075"/>
          </a:xfrm>
          <a:prstGeom prst="rect">
            <a:avLst/>
          </a:prstGeom>
        </p:spPr>
        <p:txBody>
          <a:bodyPr lIns="0" tIns="0" rIns="0" bIns="0" rtlCol="0" anchor="t">
            <a:spAutoFit/>
          </a:bodyPr>
          <a:lstStyle/>
          <a:p>
            <a:pPr algn="l">
              <a:lnSpc>
                <a:spcPts val="7000"/>
              </a:lnSpc>
            </a:pPr>
            <a:r>
              <a:rPr lang="en-US" sz="5000" b="1">
                <a:solidFill>
                  <a:srgbClr val="A2A797"/>
                </a:solidFill>
                <a:latin typeface="Montserrat Bold"/>
                <a:ea typeface="Montserrat Bold"/>
                <a:cs typeface="Montserrat Bold"/>
                <a:sym typeface="Montserrat Bold"/>
              </a:rPr>
              <a:t>Événementiel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3C1"/>
        </a:solidFill>
        <a:effectLst/>
      </p:bgPr>
    </p:bg>
    <p:spTree>
      <p:nvGrpSpPr>
        <p:cNvPr id="1" name=""/>
        <p:cNvGrpSpPr/>
        <p:nvPr/>
      </p:nvGrpSpPr>
      <p:grpSpPr>
        <a:xfrm>
          <a:off x="0" y="0"/>
          <a:ext cx="0" cy="0"/>
          <a:chOff x="0" y="0"/>
          <a:chExt cx="0" cy="0"/>
        </a:xfrm>
      </p:grpSpPr>
      <p:sp>
        <p:nvSpPr>
          <p:cNvPr id="2" name="Freeform 2"/>
          <p:cNvSpPr/>
          <p:nvPr/>
        </p:nvSpPr>
        <p:spPr>
          <a:xfrm>
            <a:off x="1028700" y="385262"/>
            <a:ext cx="7137146" cy="6744603"/>
          </a:xfrm>
          <a:custGeom>
            <a:avLst/>
            <a:gdLst/>
            <a:ahLst/>
            <a:cxnLst/>
            <a:rect l="l" t="t" r="r" b="b"/>
            <a:pathLst>
              <a:path w="7137146" h="6744603">
                <a:moveTo>
                  <a:pt x="0" y="0"/>
                </a:moveTo>
                <a:lnTo>
                  <a:pt x="7137146" y="0"/>
                </a:lnTo>
                <a:lnTo>
                  <a:pt x="7137146" y="6744603"/>
                </a:lnTo>
                <a:lnTo>
                  <a:pt x="0" y="674460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CA"/>
          </a:p>
        </p:txBody>
      </p:sp>
      <p:sp>
        <p:nvSpPr>
          <p:cNvPr id="3" name="TextBox 3"/>
          <p:cNvSpPr txBox="1"/>
          <p:nvPr/>
        </p:nvSpPr>
        <p:spPr>
          <a:xfrm>
            <a:off x="7705332" y="2305870"/>
            <a:ext cx="10582668" cy="5070472"/>
          </a:xfrm>
          <a:prstGeom prst="rect">
            <a:avLst/>
          </a:prstGeom>
        </p:spPr>
        <p:txBody>
          <a:bodyPr lIns="0" tIns="0" rIns="0" bIns="0" rtlCol="0" anchor="t">
            <a:spAutoFit/>
          </a:bodyPr>
          <a:lstStyle/>
          <a:p>
            <a:pPr algn="ctr">
              <a:lnSpc>
                <a:spcPts val="20300"/>
              </a:lnSpc>
            </a:pPr>
            <a:r>
              <a:rPr lang="en-US" sz="14500">
                <a:solidFill>
                  <a:srgbClr val="000000"/>
                </a:solidFill>
                <a:latin typeface="More Sugar"/>
                <a:ea typeface="More Sugar"/>
                <a:cs typeface="More Sugar"/>
                <a:sym typeface="More Sugar"/>
              </a:rPr>
              <a:t>Des Questions ? </a:t>
            </a:r>
          </a:p>
        </p:txBody>
      </p:sp>
      <p:sp>
        <p:nvSpPr>
          <p:cNvPr id="4" name="Freeform 4"/>
          <p:cNvSpPr/>
          <p:nvPr/>
        </p:nvSpPr>
        <p:spPr>
          <a:xfrm>
            <a:off x="0" y="9294495"/>
            <a:ext cx="3324225" cy="992505"/>
          </a:xfrm>
          <a:custGeom>
            <a:avLst/>
            <a:gdLst/>
            <a:ahLst/>
            <a:cxnLst/>
            <a:rect l="l" t="t" r="r" b="b"/>
            <a:pathLst>
              <a:path w="3324225" h="992505">
                <a:moveTo>
                  <a:pt x="0" y="0"/>
                </a:moveTo>
                <a:lnTo>
                  <a:pt x="3324225" y="0"/>
                </a:lnTo>
                <a:lnTo>
                  <a:pt x="3324225" y="992505"/>
                </a:lnTo>
                <a:lnTo>
                  <a:pt x="0" y="992505"/>
                </a:lnTo>
                <a:lnTo>
                  <a:pt x="0" y="0"/>
                </a:lnTo>
                <a:close/>
              </a:path>
            </a:pathLst>
          </a:custGeom>
          <a:blipFill>
            <a:blip r:embed="rId3"/>
            <a:stretch>
              <a:fillRect l="-179" r="-179"/>
            </a:stretch>
          </a:blipFill>
        </p:spPr>
        <p:txBody>
          <a:bodyPr/>
          <a:lstStyle/>
          <a:p>
            <a:endParaRPr lang="en-CA"/>
          </a:p>
        </p:txBody>
      </p:sp>
      <p:sp>
        <p:nvSpPr>
          <p:cNvPr id="5" name="Freeform 5"/>
          <p:cNvSpPr/>
          <p:nvPr/>
        </p:nvSpPr>
        <p:spPr>
          <a:xfrm>
            <a:off x="13590598" y="9398858"/>
            <a:ext cx="4697402" cy="975174"/>
          </a:xfrm>
          <a:custGeom>
            <a:avLst/>
            <a:gdLst/>
            <a:ahLst/>
            <a:cxnLst/>
            <a:rect l="l" t="t" r="r" b="b"/>
            <a:pathLst>
              <a:path w="4697402" h="975174">
                <a:moveTo>
                  <a:pt x="0" y="0"/>
                </a:moveTo>
                <a:lnTo>
                  <a:pt x="4697402" y="0"/>
                </a:lnTo>
                <a:lnTo>
                  <a:pt x="4697402" y="975174"/>
                </a:lnTo>
                <a:lnTo>
                  <a:pt x="0" y="975174"/>
                </a:lnTo>
                <a:lnTo>
                  <a:pt x="0" y="0"/>
                </a:lnTo>
                <a:close/>
              </a:path>
            </a:pathLst>
          </a:custGeom>
          <a:blipFill>
            <a:blip r:embed="rId4"/>
            <a:stretch>
              <a:fillRect l="-5134" t="-201950" b="-204482"/>
            </a:stretch>
          </a:blipFill>
        </p:spPr>
        <p:txBody>
          <a:bodyPr/>
          <a:lstStyle/>
          <a:p>
            <a:endParaRPr lang="en-CA"/>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1606</Words>
  <Application>Microsoft Office PowerPoint</Application>
  <PresentationFormat>Personnalisé</PresentationFormat>
  <Paragraphs>187</Paragraphs>
  <Slides>12</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12</vt:i4>
      </vt:variant>
    </vt:vector>
  </HeadingPairs>
  <TitlesOfParts>
    <vt:vector size="21" baseType="lpstr">
      <vt:lpstr>Montserrat</vt:lpstr>
      <vt:lpstr>Calibri</vt:lpstr>
      <vt:lpstr>Montserrat Bold</vt:lpstr>
      <vt:lpstr>Etna Sans Serif</vt:lpstr>
      <vt:lpstr>Poppins</vt:lpstr>
      <vt:lpstr>More Sugar</vt:lpstr>
      <vt:lpstr>Arial</vt:lpstr>
      <vt:lpstr>Poppins Bold</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Orange and Cream Illustrative The Power of Community Presentation</dc:title>
  <cp:lastModifiedBy>Bénévolat CABBC</cp:lastModifiedBy>
  <cp:revision>2</cp:revision>
  <dcterms:created xsi:type="dcterms:W3CDTF">2006-08-16T00:00:00Z</dcterms:created>
  <dcterms:modified xsi:type="dcterms:W3CDTF">2026-09-01T15:29:08Z</dcterms:modified>
  <dc:identifier>DAHT4Td93jg</dc:identifier>
</cp:coreProperties>
</file>